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335" r:id="rId3"/>
    <p:sldId id="271" r:id="rId4"/>
    <p:sldId id="269" r:id="rId5"/>
    <p:sldId id="274" r:id="rId6"/>
    <p:sldId id="336" r:id="rId7"/>
    <p:sldId id="338" r:id="rId8"/>
    <p:sldId id="337" r:id="rId9"/>
    <p:sldId id="340" r:id="rId10"/>
    <p:sldId id="339" r:id="rId11"/>
    <p:sldId id="320" r:id="rId12"/>
    <p:sldId id="313" r:id="rId13"/>
    <p:sldId id="275" r:id="rId14"/>
    <p:sldId id="343" r:id="rId15"/>
    <p:sldId id="344" r:id="rId16"/>
    <p:sldId id="345" r:id="rId17"/>
    <p:sldId id="346" r:id="rId18"/>
    <p:sldId id="308" r:id="rId19"/>
    <p:sldId id="304" r:id="rId20"/>
    <p:sldId id="305" r:id="rId21"/>
    <p:sldId id="309" r:id="rId22"/>
    <p:sldId id="306" r:id="rId23"/>
    <p:sldId id="307" r:id="rId24"/>
    <p:sldId id="285" r:id="rId25"/>
    <p:sldId id="310" r:id="rId26"/>
    <p:sldId id="311" r:id="rId27"/>
    <p:sldId id="286" r:id="rId28"/>
    <p:sldId id="287" r:id="rId29"/>
    <p:sldId id="288" r:id="rId30"/>
    <p:sldId id="290" r:id="rId31"/>
    <p:sldId id="315" r:id="rId32"/>
    <p:sldId id="316" r:id="rId33"/>
    <p:sldId id="312" r:id="rId34"/>
    <p:sldId id="321" r:id="rId35"/>
    <p:sldId id="277" r:id="rId36"/>
    <p:sldId id="318" r:id="rId37"/>
    <p:sldId id="291" r:id="rId38"/>
    <p:sldId id="317" r:id="rId39"/>
    <p:sldId id="292" r:id="rId40"/>
    <p:sldId id="324" r:id="rId41"/>
    <p:sldId id="293" r:id="rId42"/>
    <p:sldId id="294" r:id="rId43"/>
    <p:sldId id="334" r:id="rId44"/>
    <p:sldId id="278" r:id="rId45"/>
    <p:sldId id="296" r:id="rId46"/>
    <p:sldId id="326" r:id="rId47"/>
    <p:sldId id="327" r:id="rId48"/>
    <p:sldId id="297" r:id="rId49"/>
    <p:sldId id="325" r:id="rId50"/>
    <p:sldId id="298" r:id="rId51"/>
    <p:sldId id="329" r:id="rId52"/>
    <p:sldId id="330" r:id="rId53"/>
    <p:sldId id="331" r:id="rId54"/>
    <p:sldId id="342" r:id="rId55"/>
    <p:sldId id="299" r:id="rId56"/>
    <p:sldId id="323" r:id="rId57"/>
    <p:sldId id="279" r:id="rId58"/>
    <p:sldId id="332" r:id="rId59"/>
    <p:sldId id="300" r:id="rId60"/>
    <p:sldId id="301" r:id="rId61"/>
    <p:sldId id="302" r:id="rId62"/>
    <p:sldId id="280" r:id="rId63"/>
    <p:sldId id="349" r:id="rId64"/>
    <p:sldId id="281" r:id="rId65"/>
    <p:sldId id="348" r:id="rId66"/>
    <p:sldId id="282" r:id="rId67"/>
    <p:sldId id="333" r:id="rId68"/>
    <p:sldId id="303" r:id="rId69"/>
    <p:sldId id="347" r:id="rId70"/>
    <p:sldId id="322" r:id="rId71"/>
    <p:sldId id="284" r:id="rId72"/>
  </p:sldIdLst>
  <p:sldSz cx="12192000" cy="6858000"/>
  <p:notesSz cx="6858000" cy="9144000"/>
  <p:defaultText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882" autoAdjust="0"/>
    <p:restoredTop sz="94660"/>
  </p:normalViewPr>
  <p:slideViewPr>
    <p:cSldViewPr snapToGrid="0">
      <p:cViewPr varScale="1">
        <p:scale>
          <a:sx n="73" d="100"/>
          <a:sy n="73" d="100"/>
        </p:scale>
        <p:origin x="582"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es-ES" smtClean="0"/>
              <a:t>Haga clic para modificar el estilo de título del patrón</a:t>
            </a:r>
            <a:endParaRPr lang="es-PE"/>
          </a:p>
        </p:txBody>
      </p:sp>
      <p:sp>
        <p:nvSpPr>
          <p:cNvPr id="3" name="Subtítu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smtClean="0"/>
              <a:t>Haga clic para editar el estilo de subtítulo del patrón</a:t>
            </a:r>
            <a:endParaRPr lang="es-PE"/>
          </a:p>
        </p:txBody>
      </p:sp>
      <p:sp>
        <p:nvSpPr>
          <p:cNvPr id="4" name="Marcador de fecha 3"/>
          <p:cNvSpPr>
            <a:spLocks noGrp="1"/>
          </p:cNvSpPr>
          <p:nvPr>
            <p:ph type="dt" sz="half" idx="10"/>
          </p:nvPr>
        </p:nvSpPr>
        <p:spPr/>
        <p:txBody>
          <a:bodyPr/>
          <a:lstStyle/>
          <a:p>
            <a:fld id="{FEC0CF6B-928F-4291-B5E0-5AFFA2AEC3D3}" type="datetimeFigureOut">
              <a:rPr lang="es-PE" smtClean="0"/>
              <a:t>20/10/2022</a:t>
            </a:fld>
            <a:endParaRPr lang="es-PE"/>
          </a:p>
        </p:txBody>
      </p:sp>
      <p:sp>
        <p:nvSpPr>
          <p:cNvPr id="5" name="Marcador de pie de página 4"/>
          <p:cNvSpPr>
            <a:spLocks noGrp="1"/>
          </p:cNvSpPr>
          <p:nvPr>
            <p:ph type="ftr" sz="quarter" idx="11"/>
          </p:nvPr>
        </p:nvSpPr>
        <p:spPr/>
        <p:txBody>
          <a:bodyPr/>
          <a:lstStyle/>
          <a:p>
            <a:endParaRPr lang="es-PE"/>
          </a:p>
        </p:txBody>
      </p:sp>
      <p:sp>
        <p:nvSpPr>
          <p:cNvPr id="6" name="Marcador de número de diapositiva 5"/>
          <p:cNvSpPr>
            <a:spLocks noGrp="1"/>
          </p:cNvSpPr>
          <p:nvPr>
            <p:ph type="sldNum" sz="quarter" idx="12"/>
          </p:nvPr>
        </p:nvSpPr>
        <p:spPr/>
        <p:txBody>
          <a:bodyPr/>
          <a:lstStyle/>
          <a:p>
            <a:fld id="{8301B184-4538-4394-86F2-CB641359C695}" type="slidenum">
              <a:rPr lang="es-PE" smtClean="0"/>
              <a:t>‹Nº›</a:t>
            </a:fld>
            <a:endParaRPr lang="es-PE"/>
          </a:p>
        </p:txBody>
      </p:sp>
    </p:spTree>
    <p:extLst>
      <p:ext uri="{BB962C8B-B14F-4D97-AF65-F5344CB8AC3E}">
        <p14:creationId xmlns:p14="http://schemas.microsoft.com/office/powerpoint/2010/main" val="41358161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PE"/>
          </a:p>
        </p:txBody>
      </p:sp>
      <p:sp>
        <p:nvSpPr>
          <p:cNvPr id="3" name="Marcador de texto vertical 2"/>
          <p:cNvSpPr>
            <a:spLocks noGrp="1"/>
          </p:cNvSpPr>
          <p:nvPr>
            <p:ph type="body" orient="vert" idx="1"/>
          </p:nvPr>
        </p:nvSpPr>
        <p:spPr/>
        <p:txBody>
          <a:bodyPr vert="eaVert"/>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a:p>
        </p:txBody>
      </p:sp>
      <p:sp>
        <p:nvSpPr>
          <p:cNvPr id="4" name="Marcador de fecha 3"/>
          <p:cNvSpPr>
            <a:spLocks noGrp="1"/>
          </p:cNvSpPr>
          <p:nvPr>
            <p:ph type="dt" sz="half" idx="10"/>
          </p:nvPr>
        </p:nvSpPr>
        <p:spPr/>
        <p:txBody>
          <a:bodyPr/>
          <a:lstStyle/>
          <a:p>
            <a:fld id="{FEC0CF6B-928F-4291-B5E0-5AFFA2AEC3D3}" type="datetimeFigureOut">
              <a:rPr lang="es-PE" smtClean="0"/>
              <a:t>20/10/2022</a:t>
            </a:fld>
            <a:endParaRPr lang="es-PE"/>
          </a:p>
        </p:txBody>
      </p:sp>
      <p:sp>
        <p:nvSpPr>
          <p:cNvPr id="5" name="Marcador de pie de página 4"/>
          <p:cNvSpPr>
            <a:spLocks noGrp="1"/>
          </p:cNvSpPr>
          <p:nvPr>
            <p:ph type="ftr" sz="quarter" idx="11"/>
          </p:nvPr>
        </p:nvSpPr>
        <p:spPr/>
        <p:txBody>
          <a:bodyPr/>
          <a:lstStyle/>
          <a:p>
            <a:endParaRPr lang="es-PE"/>
          </a:p>
        </p:txBody>
      </p:sp>
      <p:sp>
        <p:nvSpPr>
          <p:cNvPr id="6" name="Marcador de número de diapositiva 5"/>
          <p:cNvSpPr>
            <a:spLocks noGrp="1"/>
          </p:cNvSpPr>
          <p:nvPr>
            <p:ph type="sldNum" sz="quarter" idx="12"/>
          </p:nvPr>
        </p:nvSpPr>
        <p:spPr/>
        <p:txBody>
          <a:bodyPr/>
          <a:lstStyle/>
          <a:p>
            <a:fld id="{8301B184-4538-4394-86F2-CB641359C695}" type="slidenum">
              <a:rPr lang="es-PE" smtClean="0"/>
              <a:t>‹Nº›</a:t>
            </a:fld>
            <a:endParaRPr lang="es-PE"/>
          </a:p>
        </p:txBody>
      </p:sp>
    </p:spTree>
    <p:extLst>
      <p:ext uri="{BB962C8B-B14F-4D97-AF65-F5344CB8AC3E}">
        <p14:creationId xmlns:p14="http://schemas.microsoft.com/office/powerpoint/2010/main" val="13920265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es-ES" smtClean="0"/>
              <a:t>Haga clic para modificar el estilo de título del patrón</a:t>
            </a:r>
            <a:endParaRPr lang="es-PE"/>
          </a:p>
        </p:txBody>
      </p:sp>
      <p:sp>
        <p:nvSpPr>
          <p:cNvPr id="3" name="Marcador de texto vertical 2"/>
          <p:cNvSpPr>
            <a:spLocks noGrp="1"/>
          </p:cNvSpPr>
          <p:nvPr>
            <p:ph type="body" orient="vert" idx="1"/>
          </p:nvPr>
        </p:nvSpPr>
        <p:spPr>
          <a:xfrm>
            <a:off x="838200" y="365125"/>
            <a:ext cx="7734300" cy="5811838"/>
          </a:xfrm>
        </p:spPr>
        <p:txBody>
          <a:bodyPr vert="eaVert"/>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a:p>
        </p:txBody>
      </p:sp>
      <p:sp>
        <p:nvSpPr>
          <p:cNvPr id="4" name="Marcador de fecha 3"/>
          <p:cNvSpPr>
            <a:spLocks noGrp="1"/>
          </p:cNvSpPr>
          <p:nvPr>
            <p:ph type="dt" sz="half" idx="10"/>
          </p:nvPr>
        </p:nvSpPr>
        <p:spPr/>
        <p:txBody>
          <a:bodyPr/>
          <a:lstStyle/>
          <a:p>
            <a:fld id="{FEC0CF6B-928F-4291-B5E0-5AFFA2AEC3D3}" type="datetimeFigureOut">
              <a:rPr lang="es-PE" smtClean="0"/>
              <a:t>20/10/2022</a:t>
            </a:fld>
            <a:endParaRPr lang="es-PE"/>
          </a:p>
        </p:txBody>
      </p:sp>
      <p:sp>
        <p:nvSpPr>
          <p:cNvPr id="5" name="Marcador de pie de página 4"/>
          <p:cNvSpPr>
            <a:spLocks noGrp="1"/>
          </p:cNvSpPr>
          <p:nvPr>
            <p:ph type="ftr" sz="quarter" idx="11"/>
          </p:nvPr>
        </p:nvSpPr>
        <p:spPr/>
        <p:txBody>
          <a:bodyPr/>
          <a:lstStyle/>
          <a:p>
            <a:endParaRPr lang="es-PE"/>
          </a:p>
        </p:txBody>
      </p:sp>
      <p:sp>
        <p:nvSpPr>
          <p:cNvPr id="6" name="Marcador de número de diapositiva 5"/>
          <p:cNvSpPr>
            <a:spLocks noGrp="1"/>
          </p:cNvSpPr>
          <p:nvPr>
            <p:ph type="sldNum" sz="quarter" idx="12"/>
          </p:nvPr>
        </p:nvSpPr>
        <p:spPr/>
        <p:txBody>
          <a:bodyPr/>
          <a:lstStyle/>
          <a:p>
            <a:fld id="{8301B184-4538-4394-86F2-CB641359C695}" type="slidenum">
              <a:rPr lang="es-PE" smtClean="0"/>
              <a:t>‹Nº›</a:t>
            </a:fld>
            <a:endParaRPr lang="es-PE"/>
          </a:p>
        </p:txBody>
      </p:sp>
    </p:spTree>
    <p:extLst>
      <p:ext uri="{BB962C8B-B14F-4D97-AF65-F5344CB8AC3E}">
        <p14:creationId xmlns:p14="http://schemas.microsoft.com/office/powerpoint/2010/main" val="34698610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PE"/>
          </a:p>
        </p:txBody>
      </p:sp>
      <p:sp>
        <p:nvSpPr>
          <p:cNvPr id="3" name="Marcador de contenido 2"/>
          <p:cNvSpPr>
            <a:spLocks noGrp="1"/>
          </p:cNvSpPr>
          <p:nvPr>
            <p:ph idx="1"/>
          </p:nvPr>
        </p:nvSpPr>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a:p>
        </p:txBody>
      </p:sp>
      <p:sp>
        <p:nvSpPr>
          <p:cNvPr id="4" name="Marcador de fecha 3"/>
          <p:cNvSpPr>
            <a:spLocks noGrp="1"/>
          </p:cNvSpPr>
          <p:nvPr>
            <p:ph type="dt" sz="half" idx="10"/>
          </p:nvPr>
        </p:nvSpPr>
        <p:spPr/>
        <p:txBody>
          <a:bodyPr/>
          <a:lstStyle/>
          <a:p>
            <a:fld id="{FEC0CF6B-928F-4291-B5E0-5AFFA2AEC3D3}" type="datetimeFigureOut">
              <a:rPr lang="es-PE" smtClean="0"/>
              <a:t>20/10/2022</a:t>
            </a:fld>
            <a:endParaRPr lang="es-PE"/>
          </a:p>
        </p:txBody>
      </p:sp>
      <p:sp>
        <p:nvSpPr>
          <p:cNvPr id="5" name="Marcador de pie de página 4"/>
          <p:cNvSpPr>
            <a:spLocks noGrp="1"/>
          </p:cNvSpPr>
          <p:nvPr>
            <p:ph type="ftr" sz="quarter" idx="11"/>
          </p:nvPr>
        </p:nvSpPr>
        <p:spPr/>
        <p:txBody>
          <a:bodyPr/>
          <a:lstStyle/>
          <a:p>
            <a:endParaRPr lang="es-PE"/>
          </a:p>
        </p:txBody>
      </p:sp>
      <p:sp>
        <p:nvSpPr>
          <p:cNvPr id="6" name="Marcador de número de diapositiva 5"/>
          <p:cNvSpPr>
            <a:spLocks noGrp="1"/>
          </p:cNvSpPr>
          <p:nvPr>
            <p:ph type="sldNum" sz="quarter" idx="12"/>
          </p:nvPr>
        </p:nvSpPr>
        <p:spPr/>
        <p:txBody>
          <a:bodyPr/>
          <a:lstStyle/>
          <a:p>
            <a:fld id="{8301B184-4538-4394-86F2-CB641359C695}" type="slidenum">
              <a:rPr lang="es-PE" smtClean="0"/>
              <a:t>‹Nº›</a:t>
            </a:fld>
            <a:endParaRPr lang="es-PE"/>
          </a:p>
        </p:txBody>
      </p:sp>
    </p:spTree>
    <p:extLst>
      <p:ext uri="{BB962C8B-B14F-4D97-AF65-F5344CB8AC3E}">
        <p14:creationId xmlns:p14="http://schemas.microsoft.com/office/powerpoint/2010/main" val="24307107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p:spPr>
        <p:txBody>
          <a:bodyPr anchor="b"/>
          <a:lstStyle>
            <a:lvl1pPr>
              <a:defRPr sz="6000"/>
            </a:lvl1pPr>
          </a:lstStyle>
          <a:p>
            <a:r>
              <a:rPr lang="es-ES" smtClean="0"/>
              <a:t>Haga clic para modificar el estilo de título del patrón</a:t>
            </a:r>
            <a:endParaRPr lang="es-PE"/>
          </a:p>
        </p:txBody>
      </p:sp>
      <p:sp>
        <p:nvSpPr>
          <p:cNvPr id="3" name="Marcador de tex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smtClean="0"/>
              <a:t>Editar el estilo de texto del patrón</a:t>
            </a:r>
          </a:p>
        </p:txBody>
      </p:sp>
      <p:sp>
        <p:nvSpPr>
          <p:cNvPr id="4" name="Marcador de fecha 3"/>
          <p:cNvSpPr>
            <a:spLocks noGrp="1"/>
          </p:cNvSpPr>
          <p:nvPr>
            <p:ph type="dt" sz="half" idx="10"/>
          </p:nvPr>
        </p:nvSpPr>
        <p:spPr/>
        <p:txBody>
          <a:bodyPr/>
          <a:lstStyle/>
          <a:p>
            <a:fld id="{FEC0CF6B-928F-4291-B5E0-5AFFA2AEC3D3}" type="datetimeFigureOut">
              <a:rPr lang="es-PE" smtClean="0"/>
              <a:t>20/10/2022</a:t>
            </a:fld>
            <a:endParaRPr lang="es-PE"/>
          </a:p>
        </p:txBody>
      </p:sp>
      <p:sp>
        <p:nvSpPr>
          <p:cNvPr id="5" name="Marcador de pie de página 4"/>
          <p:cNvSpPr>
            <a:spLocks noGrp="1"/>
          </p:cNvSpPr>
          <p:nvPr>
            <p:ph type="ftr" sz="quarter" idx="11"/>
          </p:nvPr>
        </p:nvSpPr>
        <p:spPr/>
        <p:txBody>
          <a:bodyPr/>
          <a:lstStyle/>
          <a:p>
            <a:endParaRPr lang="es-PE"/>
          </a:p>
        </p:txBody>
      </p:sp>
      <p:sp>
        <p:nvSpPr>
          <p:cNvPr id="6" name="Marcador de número de diapositiva 5"/>
          <p:cNvSpPr>
            <a:spLocks noGrp="1"/>
          </p:cNvSpPr>
          <p:nvPr>
            <p:ph type="sldNum" sz="quarter" idx="12"/>
          </p:nvPr>
        </p:nvSpPr>
        <p:spPr/>
        <p:txBody>
          <a:bodyPr/>
          <a:lstStyle/>
          <a:p>
            <a:fld id="{8301B184-4538-4394-86F2-CB641359C695}" type="slidenum">
              <a:rPr lang="es-PE" smtClean="0"/>
              <a:t>‹Nº›</a:t>
            </a:fld>
            <a:endParaRPr lang="es-PE"/>
          </a:p>
        </p:txBody>
      </p:sp>
    </p:spTree>
    <p:extLst>
      <p:ext uri="{BB962C8B-B14F-4D97-AF65-F5344CB8AC3E}">
        <p14:creationId xmlns:p14="http://schemas.microsoft.com/office/powerpoint/2010/main" val="31376721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PE"/>
          </a:p>
        </p:txBody>
      </p:sp>
      <p:sp>
        <p:nvSpPr>
          <p:cNvPr id="3" name="Marcador de contenido 2"/>
          <p:cNvSpPr>
            <a:spLocks noGrp="1"/>
          </p:cNvSpPr>
          <p:nvPr>
            <p:ph sz="half" idx="1"/>
          </p:nvPr>
        </p:nvSpPr>
        <p:spPr>
          <a:xfrm>
            <a:off x="838200" y="1825625"/>
            <a:ext cx="5181600" cy="4351338"/>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a:p>
        </p:txBody>
      </p:sp>
      <p:sp>
        <p:nvSpPr>
          <p:cNvPr id="4" name="Marcador de contenido 3"/>
          <p:cNvSpPr>
            <a:spLocks noGrp="1"/>
          </p:cNvSpPr>
          <p:nvPr>
            <p:ph sz="half" idx="2"/>
          </p:nvPr>
        </p:nvSpPr>
        <p:spPr>
          <a:xfrm>
            <a:off x="6172200" y="1825625"/>
            <a:ext cx="5181600" cy="4351338"/>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a:p>
        </p:txBody>
      </p:sp>
      <p:sp>
        <p:nvSpPr>
          <p:cNvPr id="5" name="Marcador de fecha 4"/>
          <p:cNvSpPr>
            <a:spLocks noGrp="1"/>
          </p:cNvSpPr>
          <p:nvPr>
            <p:ph type="dt" sz="half" idx="10"/>
          </p:nvPr>
        </p:nvSpPr>
        <p:spPr/>
        <p:txBody>
          <a:bodyPr/>
          <a:lstStyle/>
          <a:p>
            <a:fld id="{FEC0CF6B-928F-4291-B5E0-5AFFA2AEC3D3}" type="datetimeFigureOut">
              <a:rPr lang="es-PE" smtClean="0"/>
              <a:t>20/10/2022</a:t>
            </a:fld>
            <a:endParaRPr lang="es-PE"/>
          </a:p>
        </p:txBody>
      </p:sp>
      <p:sp>
        <p:nvSpPr>
          <p:cNvPr id="6" name="Marcador de pie de página 5"/>
          <p:cNvSpPr>
            <a:spLocks noGrp="1"/>
          </p:cNvSpPr>
          <p:nvPr>
            <p:ph type="ftr" sz="quarter" idx="11"/>
          </p:nvPr>
        </p:nvSpPr>
        <p:spPr/>
        <p:txBody>
          <a:bodyPr/>
          <a:lstStyle/>
          <a:p>
            <a:endParaRPr lang="es-PE"/>
          </a:p>
        </p:txBody>
      </p:sp>
      <p:sp>
        <p:nvSpPr>
          <p:cNvPr id="7" name="Marcador de número de diapositiva 6"/>
          <p:cNvSpPr>
            <a:spLocks noGrp="1"/>
          </p:cNvSpPr>
          <p:nvPr>
            <p:ph type="sldNum" sz="quarter" idx="12"/>
          </p:nvPr>
        </p:nvSpPr>
        <p:spPr/>
        <p:txBody>
          <a:bodyPr/>
          <a:lstStyle/>
          <a:p>
            <a:fld id="{8301B184-4538-4394-86F2-CB641359C695}" type="slidenum">
              <a:rPr lang="es-PE" smtClean="0"/>
              <a:t>‹Nº›</a:t>
            </a:fld>
            <a:endParaRPr lang="es-PE"/>
          </a:p>
        </p:txBody>
      </p:sp>
    </p:spTree>
    <p:extLst>
      <p:ext uri="{BB962C8B-B14F-4D97-AF65-F5344CB8AC3E}">
        <p14:creationId xmlns:p14="http://schemas.microsoft.com/office/powerpoint/2010/main" val="9382564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es-ES" smtClean="0"/>
              <a:t>Haga clic para modificar el estilo de título del patrón</a:t>
            </a:r>
            <a:endParaRPr lang="es-PE"/>
          </a:p>
        </p:txBody>
      </p:sp>
      <p:sp>
        <p:nvSpPr>
          <p:cNvPr id="3" name="Marcador de tex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4" name="Marcador de contenido 3"/>
          <p:cNvSpPr>
            <a:spLocks noGrp="1"/>
          </p:cNvSpPr>
          <p:nvPr>
            <p:ph sz="half" idx="2"/>
          </p:nvPr>
        </p:nvSpPr>
        <p:spPr>
          <a:xfrm>
            <a:off x="839788" y="2505075"/>
            <a:ext cx="5157787" cy="3684588"/>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a:p>
        </p:txBody>
      </p:sp>
      <p:sp>
        <p:nvSpPr>
          <p:cNvPr id="5" name="Marcador de tex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6" name="Marcador de contenido 5"/>
          <p:cNvSpPr>
            <a:spLocks noGrp="1"/>
          </p:cNvSpPr>
          <p:nvPr>
            <p:ph sz="quarter" idx="4"/>
          </p:nvPr>
        </p:nvSpPr>
        <p:spPr>
          <a:xfrm>
            <a:off x="6172200" y="2505075"/>
            <a:ext cx="5183188" cy="3684588"/>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a:p>
        </p:txBody>
      </p:sp>
      <p:sp>
        <p:nvSpPr>
          <p:cNvPr id="7" name="Marcador de fecha 6"/>
          <p:cNvSpPr>
            <a:spLocks noGrp="1"/>
          </p:cNvSpPr>
          <p:nvPr>
            <p:ph type="dt" sz="half" idx="10"/>
          </p:nvPr>
        </p:nvSpPr>
        <p:spPr/>
        <p:txBody>
          <a:bodyPr/>
          <a:lstStyle/>
          <a:p>
            <a:fld id="{FEC0CF6B-928F-4291-B5E0-5AFFA2AEC3D3}" type="datetimeFigureOut">
              <a:rPr lang="es-PE" smtClean="0"/>
              <a:t>20/10/2022</a:t>
            </a:fld>
            <a:endParaRPr lang="es-PE"/>
          </a:p>
        </p:txBody>
      </p:sp>
      <p:sp>
        <p:nvSpPr>
          <p:cNvPr id="8" name="Marcador de pie de página 7"/>
          <p:cNvSpPr>
            <a:spLocks noGrp="1"/>
          </p:cNvSpPr>
          <p:nvPr>
            <p:ph type="ftr" sz="quarter" idx="11"/>
          </p:nvPr>
        </p:nvSpPr>
        <p:spPr/>
        <p:txBody>
          <a:bodyPr/>
          <a:lstStyle/>
          <a:p>
            <a:endParaRPr lang="es-PE"/>
          </a:p>
        </p:txBody>
      </p:sp>
      <p:sp>
        <p:nvSpPr>
          <p:cNvPr id="9" name="Marcador de número de diapositiva 8"/>
          <p:cNvSpPr>
            <a:spLocks noGrp="1"/>
          </p:cNvSpPr>
          <p:nvPr>
            <p:ph type="sldNum" sz="quarter" idx="12"/>
          </p:nvPr>
        </p:nvSpPr>
        <p:spPr/>
        <p:txBody>
          <a:bodyPr/>
          <a:lstStyle/>
          <a:p>
            <a:fld id="{8301B184-4538-4394-86F2-CB641359C695}" type="slidenum">
              <a:rPr lang="es-PE" smtClean="0"/>
              <a:t>‹Nº›</a:t>
            </a:fld>
            <a:endParaRPr lang="es-PE"/>
          </a:p>
        </p:txBody>
      </p:sp>
    </p:spTree>
    <p:extLst>
      <p:ext uri="{BB962C8B-B14F-4D97-AF65-F5344CB8AC3E}">
        <p14:creationId xmlns:p14="http://schemas.microsoft.com/office/powerpoint/2010/main" val="15170189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PE"/>
          </a:p>
        </p:txBody>
      </p:sp>
      <p:sp>
        <p:nvSpPr>
          <p:cNvPr id="3" name="Marcador de fecha 2"/>
          <p:cNvSpPr>
            <a:spLocks noGrp="1"/>
          </p:cNvSpPr>
          <p:nvPr>
            <p:ph type="dt" sz="half" idx="10"/>
          </p:nvPr>
        </p:nvSpPr>
        <p:spPr/>
        <p:txBody>
          <a:bodyPr/>
          <a:lstStyle/>
          <a:p>
            <a:fld id="{FEC0CF6B-928F-4291-B5E0-5AFFA2AEC3D3}" type="datetimeFigureOut">
              <a:rPr lang="es-PE" smtClean="0"/>
              <a:t>20/10/2022</a:t>
            </a:fld>
            <a:endParaRPr lang="es-PE"/>
          </a:p>
        </p:txBody>
      </p:sp>
      <p:sp>
        <p:nvSpPr>
          <p:cNvPr id="4" name="Marcador de pie de página 3"/>
          <p:cNvSpPr>
            <a:spLocks noGrp="1"/>
          </p:cNvSpPr>
          <p:nvPr>
            <p:ph type="ftr" sz="quarter" idx="11"/>
          </p:nvPr>
        </p:nvSpPr>
        <p:spPr/>
        <p:txBody>
          <a:bodyPr/>
          <a:lstStyle/>
          <a:p>
            <a:endParaRPr lang="es-PE"/>
          </a:p>
        </p:txBody>
      </p:sp>
      <p:sp>
        <p:nvSpPr>
          <p:cNvPr id="5" name="Marcador de número de diapositiva 4"/>
          <p:cNvSpPr>
            <a:spLocks noGrp="1"/>
          </p:cNvSpPr>
          <p:nvPr>
            <p:ph type="sldNum" sz="quarter" idx="12"/>
          </p:nvPr>
        </p:nvSpPr>
        <p:spPr/>
        <p:txBody>
          <a:bodyPr/>
          <a:lstStyle/>
          <a:p>
            <a:fld id="{8301B184-4538-4394-86F2-CB641359C695}" type="slidenum">
              <a:rPr lang="es-PE" smtClean="0"/>
              <a:t>‹Nº›</a:t>
            </a:fld>
            <a:endParaRPr lang="es-PE"/>
          </a:p>
        </p:txBody>
      </p:sp>
    </p:spTree>
    <p:extLst>
      <p:ext uri="{BB962C8B-B14F-4D97-AF65-F5344CB8AC3E}">
        <p14:creationId xmlns:p14="http://schemas.microsoft.com/office/powerpoint/2010/main" val="19088605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FEC0CF6B-928F-4291-B5E0-5AFFA2AEC3D3}" type="datetimeFigureOut">
              <a:rPr lang="es-PE" smtClean="0"/>
              <a:t>20/10/2022</a:t>
            </a:fld>
            <a:endParaRPr lang="es-PE"/>
          </a:p>
        </p:txBody>
      </p:sp>
      <p:sp>
        <p:nvSpPr>
          <p:cNvPr id="3" name="Marcador de pie de página 2"/>
          <p:cNvSpPr>
            <a:spLocks noGrp="1"/>
          </p:cNvSpPr>
          <p:nvPr>
            <p:ph type="ftr" sz="quarter" idx="11"/>
          </p:nvPr>
        </p:nvSpPr>
        <p:spPr/>
        <p:txBody>
          <a:bodyPr/>
          <a:lstStyle/>
          <a:p>
            <a:endParaRPr lang="es-PE"/>
          </a:p>
        </p:txBody>
      </p:sp>
      <p:sp>
        <p:nvSpPr>
          <p:cNvPr id="4" name="Marcador de número de diapositiva 3"/>
          <p:cNvSpPr>
            <a:spLocks noGrp="1"/>
          </p:cNvSpPr>
          <p:nvPr>
            <p:ph type="sldNum" sz="quarter" idx="12"/>
          </p:nvPr>
        </p:nvSpPr>
        <p:spPr/>
        <p:txBody>
          <a:bodyPr/>
          <a:lstStyle/>
          <a:p>
            <a:fld id="{8301B184-4538-4394-86F2-CB641359C695}" type="slidenum">
              <a:rPr lang="es-PE" smtClean="0"/>
              <a:t>‹Nº›</a:t>
            </a:fld>
            <a:endParaRPr lang="es-PE"/>
          </a:p>
        </p:txBody>
      </p:sp>
    </p:spTree>
    <p:extLst>
      <p:ext uri="{BB962C8B-B14F-4D97-AF65-F5344CB8AC3E}">
        <p14:creationId xmlns:p14="http://schemas.microsoft.com/office/powerpoint/2010/main" val="12724575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smtClean="0"/>
              <a:t>Haga clic para modificar el estilo de título del patrón</a:t>
            </a:r>
            <a:endParaRPr lang="es-PE"/>
          </a:p>
        </p:txBody>
      </p:sp>
      <p:sp>
        <p:nvSpPr>
          <p:cNvPr id="3" name="Marcador de conteni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Editar el estilo de texto del patrón</a:t>
            </a:r>
          </a:p>
        </p:txBody>
      </p:sp>
      <p:sp>
        <p:nvSpPr>
          <p:cNvPr id="5" name="Marcador de fecha 4"/>
          <p:cNvSpPr>
            <a:spLocks noGrp="1"/>
          </p:cNvSpPr>
          <p:nvPr>
            <p:ph type="dt" sz="half" idx="10"/>
          </p:nvPr>
        </p:nvSpPr>
        <p:spPr/>
        <p:txBody>
          <a:bodyPr/>
          <a:lstStyle/>
          <a:p>
            <a:fld id="{FEC0CF6B-928F-4291-B5E0-5AFFA2AEC3D3}" type="datetimeFigureOut">
              <a:rPr lang="es-PE" smtClean="0"/>
              <a:t>20/10/2022</a:t>
            </a:fld>
            <a:endParaRPr lang="es-PE"/>
          </a:p>
        </p:txBody>
      </p:sp>
      <p:sp>
        <p:nvSpPr>
          <p:cNvPr id="6" name="Marcador de pie de página 5"/>
          <p:cNvSpPr>
            <a:spLocks noGrp="1"/>
          </p:cNvSpPr>
          <p:nvPr>
            <p:ph type="ftr" sz="quarter" idx="11"/>
          </p:nvPr>
        </p:nvSpPr>
        <p:spPr/>
        <p:txBody>
          <a:bodyPr/>
          <a:lstStyle/>
          <a:p>
            <a:endParaRPr lang="es-PE"/>
          </a:p>
        </p:txBody>
      </p:sp>
      <p:sp>
        <p:nvSpPr>
          <p:cNvPr id="7" name="Marcador de número de diapositiva 6"/>
          <p:cNvSpPr>
            <a:spLocks noGrp="1"/>
          </p:cNvSpPr>
          <p:nvPr>
            <p:ph type="sldNum" sz="quarter" idx="12"/>
          </p:nvPr>
        </p:nvSpPr>
        <p:spPr/>
        <p:txBody>
          <a:bodyPr/>
          <a:lstStyle/>
          <a:p>
            <a:fld id="{8301B184-4538-4394-86F2-CB641359C695}" type="slidenum">
              <a:rPr lang="es-PE" smtClean="0"/>
              <a:t>‹Nº›</a:t>
            </a:fld>
            <a:endParaRPr lang="es-PE"/>
          </a:p>
        </p:txBody>
      </p:sp>
    </p:spTree>
    <p:extLst>
      <p:ext uri="{BB962C8B-B14F-4D97-AF65-F5344CB8AC3E}">
        <p14:creationId xmlns:p14="http://schemas.microsoft.com/office/powerpoint/2010/main" val="28426393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smtClean="0"/>
              <a:t>Haga clic para modificar el estilo de título del patrón</a:t>
            </a:r>
            <a:endParaRPr lang="es-PE"/>
          </a:p>
        </p:txBody>
      </p:sp>
      <p:sp>
        <p:nvSpPr>
          <p:cNvPr id="3" name="Marcador de posición de imagen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PE"/>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Editar el estilo de texto del patrón</a:t>
            </a:r>
          </a:p>
        </p:txBody>
      </p:sp>
      <p:sp>
        <p:nvSpPr>
          <p:cNvPr id="5" name="Marcador de fecha 4"/>
          <p:cNvSpPr>
            <a:spLocks noGrp="1"/>
          </p:cNvSpPr>
          <p:nvPr>
            <p:ph type="dt" sz="half" idx="10"/>
          </p:nvPr>
        </p:nvSpPr>
        <p:spPr/>
        <p:txBody>
          <a:bodyPr/>
          <a:lstStyle/>
          <a:p>
            <a:fld id="{FEC0CF6B-928F-4291-B5E0-5AFFA2AEC3D3}" type="datetimeFigureOut">
              <a:rPr lang="es-PE" smtClean="0"/>
              <a:t>20/10/2022</a:t>
            </a:fld>
            <a:endParaRPr lang="es-PE"/>
          </a:p>
        </p:txBody>
      </p:sp>
      <p:sp>
        <p:nvSpPr>
          <p:cNvPr id="6" name="Marcador de pie de página 5"/>
          <p:cNvSpPr>
            <a:spLocks noGrp="1"/>
          </p:cNvSpPr>
          <p:nvPr>
            <p:ph type="ftr" sz="quarter" idx="11"/>
          </p:nvPr>
        </p:nvSpPr>
        <p:spPr/>
        <p:txBody>
          <a:bodyPr/>
          <a:lstStyle/>
          <a:p>
            <a:endParaRPr lang="es-PE"/>
          </a:p>
        </p:txBody>
      </p:sp>
      <p:sp>
        <p:nvSpPr>
          <p:cNvPr id="7" name="Marcador de número de diapositiva 6"/>
          <p:cNvSpPr>
            <a:spLocks noGrp="1"/>
          </p:cNvSpPr>
          <p:nvPr>
            <p:ph type="sldNum" sz="quarter" idx="12"/>
          </p:nvPr>
        </p:nvSpPr>
        <p:spPr/>
        <p:txBody>
          <a:bodyPr/>
          <a:lstStyle/>
          <a:p>
            <a:fld id="{8301B184-4538-4394-86F2-CB641359C695}" type="slidenum">
              <a:rPr lang="es-PE" smtClean="0"/>
              <a:t>‹Nº›</a:t>
            </a:fld>
            <a:endParaRPr lang="es-PE"/>
          </a:p>
        </p:txBody>
      </p:sp>
    </p:spTree>
    <p:extLst>
      <p:ext uri="{BB962C8B-B14F-4D97-AF65-F5344CB8AC3E}">
        <p14:creationId xmlns:p14="http://schemas.microsoft.com/office/powerpoint/2010/main" val="39291991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smtClean="0"/>
              <a:t>Haga clic para modificar el estilo de título del patrón</a:t>
            </a:r>
            <a:endParaRPr lang="es-PE"/>
          </a:p>
        </p:txBody>
      </p:sp>
      <p:sp>
        <p:nvSpPr>
          <p:cNvPr id="3"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a:p>
        </p:txBody>
      </p:sp>
      <p:sp>
        <p:nvSpPr>
          <p:cNvPr id="4" name="Marcador de fech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EC0CF6B-928F-4291-B5E0-5AFFA2AEC3D3}" type="datetimeFigureOut">
              <a:rPr lang="es-PE" smtClean="0"/>
              <a:t>20/10/2022</a:t>
            </a:fld>
            <a:endParaRPr lang="es-PE"/>
          </a:p>
        </p:txBody>
      </p:sp>
      <p:sp>
        <p:nvSpPr>
          <p:cNvPr id="5" name="Marcador de pie de pá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PE"/>
          </a:p>
        </p:txBody>
      </p:sp>
      <p:sp>
        <p:nvSpPr>
          <p:cNvPr id="6" name="Marcador de número de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301B184-4538-4394-86F2-CB641359C695}" type="slidenum">
              <a:rPr lang="es-PE" smtClean="0"/>
              <a:t>‹Nº›</a:t>
            </a:fld>
            <a:endParaRPr lang="es-PE"/>
          </a:p>
        </p:txBody>
      </p:sp>
    </p:spTree>
    <p:extLst>
      <p:ext uri="{BB962C8B-B14F-4D97-AF65-F5344CB8AC3E}">
        <p14:creationId xmlns:p14="http://schemas.microsoft.com/office/powerpoint/2010/main" val="2068528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3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47.png"/></Relationships>
</file>

<file path=ppt/slides/_rels/slide4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dialnet.unirioja.es/servlet/articulo?codigo=3699356" TargetMode="Externa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5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www.newstatesman.com/sites/default/files/styles/lead_image/public/Longreads_2018/09/2018_39_nietzsche.jpg?itok=gI6AP0E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85878"/>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p:cNvSpPr>
            <a:spLocks noGrp="1"/>
          </p:cNvSpPr>
          <p:nvPr>
            <p:ph type="ctrTitle"/>
          </p:nvPr>
        </p:nvSpPr>
        <p:spPr>
          <a:xfrm>
            <a:off x="1211766" y="5674978"/>
            <a:ext cx="9144000" cy="1210900"/>
          </a:xfrm>
        </p:spPr>
        <p:txBody>
          <a:bodyPr/>
          <a:lstStyle/>
          <a:p>
            <a:r>
              <a:rPr lang="es-PE" dirty="0" smtClean="0">
                <a:solidFill>
                  <a:schemeClr val="bg1"/>
                </a:solidFill>
              </a:rPr>
              <a:t>F. Nietzsche</a:t>
            </a:r>
            <a:endParaRPr lang="es-PE" dirty="0">
              <a:solidFill>
                <a:schemeClr val="bg1"/>
              </a:solidFill>
            </a:endParaRPr>
          </a:p>
        </p:txBody>
      </p:sp>
    </p:spTree>
    <p:extLst>
      <p:ext uri="{BB962C8B-B14F-4D97-AF65-F5344CB8AC3E}">
        <p14:creationId xmlns:p14="http://schemas.microsoft.com/office/powerpoint/2010/main" val="11702833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0" y="0"/>
            <a:ext cx="12192000" cy="646771"/>
          </a:xfrm>
        </p:spPr>
        <p:txBody>
          <a:bodyPr>
            <a:normAutofit fontScale="90000"/>
          </a:bodyPr>
          <a:lstStyle/>
          <a:p>
            <a:pPr algn="ctr"/>
            <a:r>
              <a:rPr lang="es-PE" b="1" u="sng" dirty="0"/>
              <a:t>Feuerbach, </a:t>
            </a:r>
            <a:r>
              <a:rPr lang="es-PE" b="1" u="sng" dirty="0" err="1"/>
              <a:t>Sleiermacher</a:t>
            </a:r>
            <a:r>
              <a:rPr lang="es-PE" b="1" u="sng" dirty="0"/>
              <a:t>, </a:t>
            </a:r>
            <a:r>
              <a:rPr lang="es-PE" b="1" u="sng" dirty="0" smtClean="0"/>
              <a:t>Spinoza</a:t>
            </a:r>
            <a:endParaRPr lang="es-PE" b="1" u="sng" dirty="0"/>
          </a:p>
        </p:txBody>
      </p:sp>
      <p:pic>
        <p:nvPicPr>
          <p:cNvPr id="8" name="Imagen 7"/>
          <p:cNvPicPr>
            <a:picLocks noChangeAspect="1"/>
          </p:cNvPicPr>
          <p:nvPr/>
        </p:nvPicPr>
        <p:blipFill>
          <a:blip r:embed="rId2"/>
          <a:stretch>
            <a:fillRect/>
          </a:stretch>
        </p:blipFill>
        <p:spPr>
          <a:xfrm>
            <a:off x="895030" y="1559126"/>
            <a:ext cx="4571492" cy="3390942"/>
          </a:xfrm>
          <a:prstGeom prst="rect">
            <a:avLst/>
          </a:prstGeom>
        </p:spPr>
      </p:pic>
      <p:sp>
        <p:nvSpPr>
          <p:cNvPr id="11" name="Marcador de contenido 10"/>
          <p:cNvSpPr>
            <a:spLocks noGrp="1"/>
          </p:cNvSpPr>
          <p:nvPr>
            <p:ph idx="1"/>
          </p:nvPr>
        </p:nvSpPr>
        <p:spPr>
          <a:xfrm>
            <a:off x="5963478" y="1308790"/>
            <a:ext cx="5589104" cy="4351338"/>
          </a:xfrm>
        </p:spPr>
        <p:txBody>
          <a:bodyPr>
            <a:normAutofit lnSpcReduction="10000"/>
          </a:bodyPr>
          <a:lstStyle/>
          <a:p>
            <a:pPr marL="0" indent="0">
              <a:buNone/>
            </a:pPr>
            <a:r>
              <a:rPr lang="es-PE" dirty="0" smtClean="0"/>
              <a:t>Critica del alma inmortal</a:t>
            </a:r>
          </a:p>
          <a:p>
            <a:pPr marL="0" indent="0">
              <a:buNone/>
            </a:pPr>
            <a:endParaRPr lang="es-PE" dirty="0" smtClean="0"/>
          </a:p>
          <a:p>
            <a:pPr marL="0" indent="0">
              <a:buNone/>
            </a:pPr>
            <a:r>
              <a:rPr lang="es-PE" dirty="0" smtClean="0"/>
              <a:t>Panteísmo</a:t>
            </a:r>
          </a:p>
          <a:p>
            <a:pPr marL="0" indent="0">
              <a:buNone/>
            </a:pPr>
            <a:endParaRPr lang="es-PE" dirty="0"/>
          </a:p>
          <a:p>
            <a:pPr marL="0" indent="0">
              <a:buNone/>
            </a:pPr>
            <a:r>
              <a:rPr lang="es-PE" dirty="0" smtClean="0"/>
              <a:t>Dios o naturaleza</a:t>
            </a:r>
          </a:p>
          <a:p>
            <a:pPr marL="0" indent="0">
              <a:buNone/>
            </a:pPr>
            <a:endParaRPr lang="es-PE" dirty="0"/>
          </a:p>
          <a:p>
            <a:pPr marL="0" indent="0">
              <a:buNone/>
            </a:pPr>
            <a:r>
              <a:rPr lang="es-PE" dirty="0" smtClean="0"/>
              <a:t>Un Dios impersonal</a:t>
            </a:r>
          </a:p>
          <a:p>
            <a:pPr marL="0" indent="0">
              <a:buNone/>
            </a:pPr>
            <a:endParaRPr lang="es-PE" dirty="0"/>
          </a:p>
          <a:p>
            <a:pPr marL="0" indent="0">
              <a:buNone/>
            </a:pPr>
            <a:r>
              <a:rPr lang="es-PE" dirty="0" smtClean="0"/>
              <a:t>Excomunión de Spinoza</a:t>
            </a:r>
            <a:endParaRPr lang="es-PE" dirty="0"/>
          </a:p>
        </p:txBody>
      </p:sp>
    </p:spTree>
    <p:extLst>
      <p:ext uri="{BB962C8B-B14F-4D97-AF65-F5344CB8AC3E}">
        <p14:creationId xmlns:p14="http://schemas.microsoft.com/office/powerpoint/2010/main" val="891045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4866287" y="387193"/>
            <a:ext cx="7091293" cy="6296979"/>
          </a:xfrm>
        </p:spPr>
        <p:txBody>
          <a:bodyPr>
            <a:normAutofit fontScale="92500" lnSpcReduction="20000"/>
          </a:bodyPr>
          <a:lstStyle/>
          <a:p>
            <a:endParaRPr lang="es-PE" dirty="0" smtClean="0"/>
          </a:p>
          <a:p>
            <a:r>
              <a:rPr lang="es-PE" dirty="0"/>
              <a:t>Feuerbach, </a:t>
            </a:r>
            <a:r>
              <a:rPr lang="es-PE" dirty="0" err="1"/>
              <a:t>Sleiermacher</a:t>
            </a:r>
            <a:r>
              <a:rPr lang="es-PE" dirty="0"/>
              <a:t>, Spinoza</a:t>
            </a:r>
          </a:p>
          <a:p>
            <a:r>
              <a:rPr lang="es-PE" dirty="0" smtClean="0"/>
              <a:t>Apolíneo / Dionisiaco</a:t>
            </a:r>
          </a:p>
          <a:p>
            <a:endParaRPr lang="es-PE" dirty="0" smtClean="0"/>
          </a:p>
          <a:p>
            <a:r>
              <a:rPr lang="es-PE" dirty="0" smtClean="0"/>
              <a:t>Moral: Crítica a la metafísica: Propuesta vitalista</a:t>
            </a:r>
          </a:p>
          <a:p>
            <a:r>
              <a:rPr lang="es-PE" dirty="0" smtClean="0"/>
              <a:t>Moral: Perspectivismo: rechazo a lo universal</a:t>
            </a:r>
          </a:p>
          <a:p>
            <a:r>
              <a:rPr lang="es-PE" dirty="0" smtClean="0"/>
              <a:t>Moral: La moralidad de los esclavos</a:t>
            </a:r>
          </a:p>
          <a:p>
            <a:endParaRPr lang="es-PE" dirty="0" smtClean="0"/>
          </a:p>
          <a:p>
            <a:r>
              <a:rPr lang="es-PE" dirty="0" smtClean="0"/>
              <a:t>La muerte de Dios</a:t>
            </a:r>
          </a:p>
          <a:p>
            <a:r>
              <a:rPr lang="es-PE" dirty="0" smtClean="0"/>
              <a:t>La voluntad de Poder</a:t>
            </a:r>
          </a:p>
          <a:p>
            <a:r>
              <a:rPr lang="es-PE" dirty="0" smtClean="0"/>
              <a:t>El eterno retorno</a:t>
            </a:r>
          </a:p>
          <a:p>
            <a:r>
              <a:rPr lang="es-PE" dirty="0" smtClean="0"/>
              <a:t>El superhombre</a:t>
            </a:r>
          </a:p>
          <a:p>
            <a:endParaRPr lang="es-PE" dirty="0" smtClean="0"/>
          </a:p>
          <a:p>
            <a:r>
              <a:rPr lang="es-PE" dirty="0" smtClean="0"/>
              <a:t>Vicente </a:t>
            </a:r>
            <a:r>
              <a:rPr lang="es-PE" dirty="0" err="1" smtClean="0"/>
              <a:t>Santuc</a:t>
            </a:r>
            <a:r>
              <a:rPr lang="es-PE" dirty="0" smtClean="0"/>
              <a:t>: la posibilidad de un cristianismo vitalista</a:t>
            </a:r>
          </a:p>
          <a:p>
            <a:endParaRPr lang="es-PE" dirty="0"/>
          </a:p>
        </p:txBody>
      </p:sp>
      <p:pic>
        <p:nvPicPr>
          <p:cNvPr id="4" name="Imagen 3"/>
          <p:cNvPicPr>
            <a:picLocks noChangeAspect="1"/>
          </p:cNvPicPr>
          <p:nvPr/>
        </p:nvPicPr>
        <p:blipFill>
          <a:blip r:embed="rId2"/>
          <a:stretch>
            <a:fillRect/>
          </a:stretch>
        </p:blipFill>
        <p:spPr>
          <a:xfrm>
            <a:off x="222143" y="387193"/>
            <a:ext cx="4644144" cy="6125119"/>
          </a:xfrm>
          <a:prstGeom prst="rect">
            <a:avLst/>
          </a:prstGeom>
        </p:spPr>
      </p:pic>
      <p:sp>
        <p:nvSpPr>
          <p:cNvPr id="5" name="Rectángulo 4"/>
          <p:cNvSpPr/>
          <p:nvPr/>
        </p:nvSpPr>
        <p:spPr>
          <a:xfrm>
            <a:off x="4866287" y="1124262"/>
            <a:ext cx="3258382" cy="46469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Tree>
    <p:extLst>
      <p:ext uri="{BB962C8B-B14F-4D97-AF65-F5344CB8AC3E}">
        <p14:creationId xmlns:p14="http://schemas.microsoft.com/office/powerpoint/2010/main" val="5491076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898786" y="152791"/>
            <a:ext cx="4797476" cy="6637887"/>
          </a:xfrm>
          <a:prstGeom prst="rect">
            <a:avLst/>
          </a:prstGeom>
        </p:spPr>
      </p:pic>
      <p:pic>
        <p:nvPicPr>
          <p:cNvPr id="5" name="Imagen 4"/>
          <p:cNvPicPr>
            <a:picLocks noChangeAspect="1"/>
          </p:cNvPicPr>
          <p:nvPr/>
        </p:nvPicPr>
        <p:blipFill>
          <a:blip r:embed="rId3"/>
          <a:stretch>
            <a:fillRect/>
          </a:stretch>
        </p:blipFill>
        <p:spPr>
          <a:xfrm>
            <a:off x="6796320" y="186451"/>
            <a:ext cx="4431311" cy="6570565"/>
          </a:xfrm>
          <a:prstGeom prst="rect">
            <a:avLst/>
          </a:prstGeom>
        </p:spPr>
      </p:pic>
    </p:spTree>
    <p:extLst>
      <p:ext uri="{BB962C8B-B14F-4D97-AF65-F5344CB8AC3E}">
        <p14:creationId xmlns:p14="http://schemas.microsoft.com/office/powerpoint/2010/main" val="6588722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0" y="0"/>
            <a:ext cx="12192000" cy="646771"/>
          </a:xfrm>
        </p:spPr>
        <p:txBody>
          <a:bodyPr>
            <a:normAutofit fontScale="90000"/>
          </a:bodyPr>
          <a:lstStyle/>
          <a:p>
            <a:pPr algn="ctr"/>
            <a:r>
              <a:rPr lang="es-PE" b="1" u="sng" dirty="0" smtClean="0"/>
              <a:t>Apolíneo </a:t>
            </a:r>
            <a:r>
              <a:rPr lang="es-PE" b="1" u="sng" dirty="0"/>
              <a:t>/ </a:t>
            </a:r>
            <a:r>
              <a:rPr lang="es-PE" b="1" u="sng" dirty="0" smtClean="0"/>
              <a:t>Dionisiaco</a:t>
            </a:r>
            <a:endParaRPr lang="es-PE" b="1" u="sng" dirty="0"/>
          </a:p>
        </p:txBody>
      </p:sp>
      <p:sp>
        <p:nvSpPr>
          <p:cNvPr id="3" name="Rectángulo 2"/>
          <p:cNvSpPr/>
          <p:nvPr/>
        </p:nvSpPr>
        <p:spPr>
          <a:xfrm>
            <a:off x="211873" y="646771"/>
            <a:ext cx="11768254" cy="985270"/>
          </a:xfrm>
          <a:prstGeom prst="rect">
            <a:avLst/>
          </a:prstGeom>
        </p:spPr>
        <p:txBody>
          <a:bodyPr wrap="square">
            <a:spAutoFit/>
          </a:bodyPr>
          <a:lstStyle/>
          <a:p>
            <a:pPr>
              <a:lnSpc>
                <a:spcPct val="107000"/>
              </a:lnSpc>
              <a:spcAft>
                <a:spcPts val="800"/>
              </a:spcAft>
            </a:pPr>
            <a:r>
              <a:rPr lang="es-PE" sz="2400" dirty="0" smtClean="0">
                <a:latin typeface="Calibri" panose="020F0502020204030204" pitchFamily="34" charset="0"/>
                <a:ea typeface="Calibri" panose="020F0502020204030204" pitchFamily="34" charset="0"/>
                <a:cs typeface="Times New Roman" panose="02020603050405020304" pitchFamily="18" charset="0"/>
              </a:rPr>
              <a:t>Filología: El </a:t>
            </a:r>
            <a:r>
              <a:rPr lang="es-PE" sz="2400" dirty="0">
                <a:latin typeface="Calibri" panose="020F0502020204030204" pitchFamily="34" charset="0"/>
                <a:ea typeface="Calibri" panose="020F0502020204030204" pitchFamily="34" charset="0"/>
                <a:cs typeface="Times New Roman" panose="02020603050405020304" pitchFamily="18" charset="0"/>
              </a:rPr>
              <a:t>nacimiento de la </a:t>
            </a:r>
            <a:r>
              <a:rPr lang="es-PE" sz="2400" dirty="0" smtClean="0">
                <a:latin typeface="Calibri" panose="020F0502020204030204" pitchFamily="34" charset="0"/>
                <a:ea typeface="Calibri" panose="020F0502020204030204" pitchFamily="34" charset="0"/>
                <a:cs typeface="Times New Roman" panose="02020603050405020304" pitchFamily="18" charset="0"/>
              </a:rPr>
              <a:t>tragedia </a:t>
            </a:r>
            <a:r>
              <a:rPr lang="es-PE" sz="2400" dirty="0" smtClean="0"/>
              <a:t>(1871) </a:t>
            </a:r>
            <a:r>
              <a:rPr lang="es-PE" sz="2400" dirty="0" smtClean="0">
                <a:latin typeface="Calibri" panose="020F0502020204030204" pitchFamily="34" charset="0"/>
                <a:ea typeface="Calibri" panose="020F0502020204030204" pitchFamily="34" charset="0"/>
                <a:cs typeface="Times New Roman" panose="02020603050405020304" pitchFamily="18" charset="0"/>
              </a:rPr>
              <a:t>¿</a:t>
            </a:r>
            <a:r>
              <a:rPr lang="es-PE" sz="2400" dirty="0">
                <a:latin typeface="Calibri" panose="020F0502020204030204" pitchFamily="34" charset="0"/>
                <a:ea typeface="Calibri" panose="020F0502020204030204" pitchFamily="34" charset="0"/>
                <a:cs typeface="Times New Roman" panose="02020603050405020304" pitchFamily="18" charset="0"/>
              </a:rPr>
              <a:t>qué es la tragedia? </a:t>
            </a:r>
            <a:endParaRPr lang="es-PE" sz="2400" dirty="0" smtClean="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s-PE" sz="2400" dirty="0">
              <a:latin typeface="Calibri" panose="020F0502020204030204" pitchFamily="34" charset="0"/>
              <a:ea typeface="Calibri" panose="020F0502020204030204" pitchFamily="34" charset="0"/>
              <a:cs typeface="Times New Roman" panose="02020603050405020304" pitchFamily="18" charset="0"/>
            </a:endParaRPr>
          </a:p>
        </p:txBody>
      </p:sp>
      <p:pic>
        <p:nvPicPr>
          <p:cNvPr id="5" name="Imagen 4"/>
          <p:cNvPicPr>
            <a:picLocks noChangeAspect="1"/>
          </p:cNvPicPr>
          <p:nvPr/>
        </p:nvPicPr>
        <p:blipFill>
          <a:blip r:embed="rId2"/>
          <a:stretch>
            <a:fillRect/>
          </a:stretch>
        </p:blipFill>
        <p:spPr>
          <a:xfrm>
            <a:off x="1936265" y="1293542"/>
            <a:ext cx="8201648" cy="5144566"/>
          </a:xfrm>
          <a:prstGeom prst="rect">
            <a:avLst/>
          </a:prstGeom>
        </p:spPr>
      </p:pic>
    </p:spTree>
    <p:extLst>
      <p:ext uri="{BB962C8B-B14F-4D97-AF65-F5344CB8AC3E}">
        <p14:creationId xmlns:p14="http://schemas.microsoft.com/office/powerpoint/2010/main" val="16406514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0" y="0"/>
            <a:ext cx="12192000" cy="646771"/>
          </a:xfrm>
        </p:spPr>
        <p:txBody>
          <a:bodyPr>
            <a:normAutofit fontScale="90000"/>
          </a:bodyPr>
          <a:lstStyle/>
          <a:p>
            <a:pPr algn="ctr"/>
            <a:r>
              <a:rPr lang="es-PE" b="1" u="sng" dirty="0" smtClean="0"/>
              <a:t>Apolíneo </a:t>
            </a:r>
            <a:r>
              <a:rPr lang="es-PE" b="1" u="sng" dirty="0"/>
              <a:t>/ </a:t>
            </a:r>
            <a:r>
              <a:rPr lang="es-PE" b="1" u="sng" dirty="0" smtClean="0"/>
              <a:t>Dionisiaco</a:t>
            </a:r>
            <a:endParaRPr lang="es-PE" b="1" u="sng" dirty="0"/>
          </a:p>
        </p:txBody>
      </p:sp>
      <p:pic>
        <p:nvPicPr>
          <p:cNvPr id="4" name="Imagen 3"/>
          <p:cNvPicPr>
            <a:picLocks noChangeAspect="1"/>
          </p:cNvPicPr>
          <p:nvPr/>
        </p:nvPicPr>
        <p:blipFill>
          <a:blip r:embed="rId2"/>
          <a:stretch>
            <a:fillRect/>
          </a:stretch>
        </p:blipFill>
        <p:spPr>
          <a:xfrm>
            <a:off x="2016642" y="1015246"/>
            <a:ext cx="7445410" cy="4650021"/>
          </a:xfrm>
          <a:prstGeom prst="rect">
            <a:avLst/>
          </a:prstGeom>
        </p:spPr>
      </p:pic>
      <p:sp>
        <p:nvSpPr>
          <p:cNvPr id="6" name="CuadroTexto 5"/>
          <p:cNvSpPr txBox="1"/>
          <p:nvPr/>
        </p:nvSpPr>
        <p:spPr>
          <a:xfrm>
            <a:off x="3101010" y="5849076"/>
            <a:ext cx="7991061" cy="369332"/>
          </a:xfrm>
          <a:prstGeom prst="rect">
            <a:avLst/>
          </a:prstGeom>
          <a:noFill/>
        </p:spPr>
        <p:txBody>
          <a:bodyPr wrap="square" rtlCol="0">
            <a:spAutoFit/>
          </a:bodyPr>
          <a:lstStyle/>
          <a:p>
            <a:r>
              <a:rPr lang="es-PE" dirty="0" smtClean="0"/>
              <a:t>Antígona es descubierta dando sepulcro a su hermano.</a:t>
            </a:r>
            <a:endParaRPr lang="es-PE" dirty="0"/>
          </a:p>
        </p:txBody>
      </p:sp>
    </p:spTree>
    <p:extLst>
      <p:ext uri="{BB962C8B-B14F-4D97-AF65-F5344CB8AC3E}">
        <p14:creationId xmlns:p14="http://schemas.microsoft.com/office/powerpoint/2010/main" val="7679425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0" y="0"/>
            <a:ext cx="12192000" cy="646771"/>
          </a:xfrm>
        </p:spPr>
        <p:txBody>
          <a:bodyPr>
            <a:normAutofit fontScale="90000"/>
          </a:bodyPr>
          <a:lstStyle/>
          <a:p>
            <a:pPr algn="ctr"/>
            <a:r>
              <a:rPr lang="es-PE" b="1" u="sng" dirty="0" smtClean="0"/>
              <a:t>Apolíneo </a:t>
            </a:r>
            <a:r>
              <a:rPr lang="es-PE" b="1" u="sng" dirty="0"/>
              <a:t>/ </a:t>
            </a:r>
            <a:r>
              <a:rPr lang="es-PE" b="1" u="sng" dirty="0" smtClean="0"/>
              <a:t>Dionisiaco</a:t>
            </a:r>
            <a:endParaRPr lang="es-PE" b="1" u="sng" dirty="0"/>
          </a:p>
        </p:txBody>
      </p:sp>
      <p:pic>
        <p:nvPicPr>
          <p:cNvPr id="5" name="Imagen 4"/>
          <p:cNvPicPr>
            <a:picLocks noChangeAspect="1"/>
          </p:cNvPicPr>
          <p:nvPr/>
        </p:nvPicPr>
        <p:blipFill>
          <a:blip r:embed="rId2"/>
          <a:stretch>
            <a:fillRect/>
          </a:stretch>
        </p:blipFill>
        <p:spPr>
          <a:xfrm>
            <a:off x="3134139" y="775012"/>
            <a:ext cx="5923721" cy="5228223"/>
          </a:xfrm>
          <a:prstGeom prst="rect">
            <a:avLst/>
          </a:prstGeom>
        </p:spPr>
      </p:pic>
      <p:sp>
        <p:nvSpPr>
          <p:cNvPr id="6" name="CuadroTexto 5"/>
          <p:cNvSpPr txBox="1"/>
          <p:nvPr/>
        </p:nvSpPr>
        <p:spPr>
          <a:xfrm>
            <a:off x="824741" y="6003235"/>
            <a:ext cx="10853530" cy="646331"/>
          </a:xfrm>
          <a:prstGeom prst="rect">
            <a:avLst/>
          </a:prstGeom>
          <a:noFill/>
        </p:spPr>
        <p:txBody>
          <a:bodyPr wrap="square" rtlCol="0">
            <a:spAutoFit/>
          </a:bodyPr>
          <a:lstStyle/>
          <a:p>
            <a:r>
              <a:rPr lang="es-PE" dirty="0" smtClean="0"/>
              <a:t>Orestes perseguido por las furias, luego de asesinar (involuntariamente?) a su madre, vengando la muerte de su padre</a:t>
            </a:r>
            <a:endParaRPr lang="es-PE" dirty="0"/>
          </a:p>
        </p:txBody>
      </p:sp>
    </p:spTree>
    <p:extLst>
      <p:ext uri="{BB962C8B-B14F-4D97-AF65-F5344CB8AC3E}">
        <p14:creationId xmlns:p14="http://schemas.microsoft.com/office/powerpoint/2010/main" val="28837073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0" y="0"/>
            <a:ext cx="12192000" cy="646771"/>
          </a:xfrm>
        </p:spPr>
        <p:txBody>
          <a:bodyPr>
            <a:normAutofit fontScale="90000"/>
          </a:bodyPr>
          <a:lstStyle/>
          <a:p>
            <a:pPr algn="ctr"/>
            <a:r>
              <a:rPr lang="es-PE" b="1" u="sng" dirty="0" smtClean="0"/>
              <a:t>Apolíneo </a:t>
            </a:r>
            <a:r>
              <a:rPr lang="es-PE" b="1" u="sng" dirty="0"/>
              <a:t>/ </a:t>
            </a:r>
            <a:r>
              <a:rPr lang="es-PE" b="1" u="sng" dirty="0" smtClean="0"/>
              <a:t>Dionisiaco</a:t>
            </a:r>
            <a:endParaRPr lang="es-PE" b="1" u="sng" dirty="0"/>
          </a:p>
        </p:txBody>
      </p:sp>
      <p:sp>
        <p:nvSpPr>
          <p:cNvPr id="6" name="CuadroTexto 5"/>
          <p:cNvSpPr txBox="1"/>
          <p:nvPr/>
        </p:nvSpPr>
        <p:spPr>
          <a:xfrm>
            <a:off x="2434880" y="6003234"/>
            <a:ext cx="6490459" cy="369332"/>
          </a:xfrm>
          <a:prstGeom prst="rect">
            <a:avLst/>
          </a:prstGeom>
          <a:noFill/>
        </p:spPr>
        <p:txBody>
          <a:bodyPr wrap="square" rtlCol="0">
            <a:spAutoFit/>
          </a:bodyPr>
          <a:lstStyle/>
          <a:p>
            <a:r>
              <a:rPr lang="es-PE" dirty="0" smtClean="0"/>
              <a:t>Edipo encuentra a la esfinge que le exige responder a un acertijo</a:t>
            </a:r>
            <a:endParaRPr lang="es-PE" dirty="0"/>
          </a:p>
        </p:txBody>
      </p:sp>
      <p:pic>
        <p:nvPicPr>
          <p:cNvPr id="3" name="Imagen 2"/>
          <p:cNvPicPr>
            <a:picLocks noChangeAspect="1"/>
          </p:cNvPicPr>
          <p:nvPr/>
        </p:nvPicPr>
        <p:blipFill>
          <a:blip r:embed="rId2"/>
          <a:stretch>
            <a:fillRect/>
          </a:stretch>
        </p:blipFill>
        <p:spPr>
          <a:xfrm>
            <a:off x="1599993" y="929543"/>
            <a:ext cx="8617433" cy="4790919"/>
          </a:xfrm>
          <a:prstGeom prst="rect">
            <a:avLst/>
          </a:prstGeom>
        </p:spPr>
      </p:pic>
    </p:spTree>
    <p:extLst>
      <p:ext uri="{BB962C8B-B14F-4D97-AF65-F5344CB8AC3E}">
        <p14:creationId xmlns:p14="http://schemas.microsoft.com/office/powerpoint/2010/main" val="30925666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0" y="0"/>
            <a:ext cx="12192000" cy="646771"/>
          </a:xfrm>
        </p:spPr>
        <p:txBody>
          <a:bodyPr>
            <a:normAutofit fontScale="90000"/>
          </a:bodyPr>
          <a:lstStyle/>
          <a:p>
            <a:pPr algn="ctr"/>
            <a:r>
              <a:rPr lang="es-PE" b="1" u="sng" dirty="0" smtClean="0"/>
              <a:t>Apolíneo </a:t>
            </a:r>
            <a:r>
              <a:rPr lang="es-PE" b="1" u="sng" dirty="0"/>
              <a:t>/ </a:t>
            </a:r>
            <a:r>
              <a:rPr lang="es-PE" b="1" u="sng" dirty="0" smtClean="0"/>
              <a:t>Dionisiaco</a:t>
            </a:r>
            <a:endParaRPr lang="es-PE" b="1" u="sng" dirty="0"/>
          </a:p>
        </p:txBody>
      </p:sp>
      <p:sp>
        <p:nvSpPr>
          <p:cNvPr id="6" name="CuadroTexto 5"/>
          <p:cNvSpPr txBox="1"/>
          <p:nvPr/>
        </p:nvSpPr>
        <p:spPr>
          <a:xfrm>
            <a:off x="4929911" y="6003234"/>
            <a:ext cx="1997972" cy="377688"/>
          </a:xfrm>
          <a:prstGeom prst="rect">
            <a:avLst/>
          </a:prstGeom>
          <a:noFill/>
        </p:spPr>
        <p:txBody>
          <a:bodyPr wrap="square" rtlCol="0">
            <a:spAutoFit/>
          </a:bodyPr>
          <a:lstStyle/>
          <a:p>
            <a:r>
              <a:rPr lang="es-PE" dirty="0" smtClean="0"/>
              <a:t>El suicidio de </a:t>
            </a:r>
            <a:r>
              <a:rPr lang="es-PE" dirty="0" err="1" smtClean="0"/>
              <a:t>Ayax</a:t>
            </a:r>
            <a:endParaRPr lang="es-PE" dirty="0"/>
          </a:p>
        </p:txBody>
      </p:sp>
      <p:pic>
        <p:nvPicPr>
          <p:cNvPr id="4" name="Imagen 3"/>
          <p:cNvPicPr>
            <a:picLocks noChangeAspect="1"/>
          </p:cNvPicPr>
          <p:nvPr/>
        </p:nvPicPr>
        <p:blipFill>
          <a:blip r:embed="rId2"/>
          <a:stretch>
            <a:fillRect/>
          </a:stretch>
        </p:blipFill>
        <p:spPr>
          <a:xfrm>
            <a:off x="2196961" y="630407"/>
            <a:ext cx="7463873" cy="5372827"/>
          </a:xfrm>
          <a:prstGeom prst="rect">
            <a:avLst/>
          </a:prstGeom>
        </p:spPr>
      </p:pic>
    </p:spTree>
    <p:extLst>
      <p:ext uri="{BB962C8B-B14F-4D97-AF65-F5344CB8AC3E}">
        <p14:creationId xmlns:p14="http://schemas.microsoft.com/office/powerpoint/2010/main" val="29201713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0" y="0"/>
            <a:ext cx="12192000" cy="646771"/>
          </a:xfrm>
        </p:spPr>
        <p:txBody>
          <a:bodyPr>
            <a:normAutofit fontScale="90000"/>
          </a:bodyPr>
          <a:lstStyle/>
          <a:p>
            <a:pPr algn="ctr"/>
            <a:r>
              <a:rPr lang="es-PE" b="1" u="sng" dirty="0" smtClean="0"/>
              <a:t>Apolíneo </a:t>
            </a:r>
            <a:r>
              <a:rPr lang="es-PE" b="1" u="sng" dirty="0"/>
              <a:t>/ </a:t>
            </a:r>
            <a:r>
              <a:rPr lang="es-PE" b="1" u="sng" dirty="0" smtClean="0"/>
              <a:t>Dionisiaco</a:t>
            </a:r>
            <a:endParaRPr lang="es-PE" b="1" u="sng" dirty="0"/>
          </a:p>
        </p:txBody>
      </p:sp>
      <p:sp>
        <p:nvSpPr>
          <p:cNvPr id="3" name="Rectángulo 2"/>
          <p:cNvSpPr/>
          <p:nvPr/>
        </p:nvSpPr>
        <p:spPr>
          <a:xfrm>
            <a:off x="211873" y="646771"/>
            <a:ext cx="11768254" cy="967765"/>
          </a:xfrm>
          <a:prstGeom prst="rect">
            <a:avLst/>
          </a:prstGeom>
        </p:spPr>
        <p:txBody>
          <a:bodyPr wrap="square">
            <a:spAutoFit/>
          </a:bodyPr>
          <a:lstStyle/>
          <a:p>
            <a:pPr>
              <a:lnSpc>
                <a:spcPct val="107000"/>
              </a:lnSpc>
              <a:spcAft>
                <a:spcPts val="800"/>
              </a:spcAft>
            </a:pPr>
            <a:r>
              <a:rPr lang="es-PE" sz="2400" dirty="0" err="1" smtClean="0">
                <a:latin typeface="Calibri" panose="020F0502020204030204" pitchFamily="34" charset="0"/>
                <a:ea typeface="Calibri" panose="020F0502020204030204" pitchFamily="34" charset="0"/>
                <a:cs typeface="Times New Roman" panose="02020603050405020304" pitchFamily="18" charset="0"/>
              </a:rPr>
              <a:t>Tragós</a:t>
            </a:r>
            <a:r>
              <a:rPr lang="es-PE" sz="2400" dirty="0" smtClean="0">
                <a:latin typeface="Calibri" panose="020F0502020204030204" pitchFamily="34" charset="0"/>
                <a:ea typeface="Calibri" panose="020F0502020204030204" pitchFamily="34" charset="0"/>
                <a:cs typeface="Times New Roman" panose="02020603050405020304" pitchFamily="18" charset="0"/>
              </a:rPr>
              <a:t> </a:t>
            </a:r>
            <a:r>
              <a:rPr lang="es-PE" sz="2400" dirty="0">
                <a:latin typeface="Calibri" panose="020F0502020204030204" pitchFamily="34" charset="0"/>
                <a:ea typeface="Calibri" panose="020F0502020204030204" pitchFamily="34" charset="0"/>
                <a:cs typeface="Times New Roman" panose="02020603050405020304" pitchFamily="18" charset="0"/>
              </a:rPr>
              <a:t>(carnero)+ </a:t>
            </a:r>
            <a:r>
              <a:rPr lang="es-PE" sz="2400" dirty="0" err="1">
                <a:latin typeface="Calibri" panose="020F0502020204030204" pitchFamily="34" charset="0"/>
                <a:ea typeface="Calibri" panose="020F0502020204030204" pitchFamily="34" charset="0"/>
                <a:cs typeface="Times New Roman" panose="02020603050405020304" pitchFamily="18" charset="0"/>
              </a:rPr>
              <a:t>Hodi</a:t>
            </a:r>
            <a:r>
              <a:rPr lang="es-PE" sz="2400" dirty="0">
                <a:latin typeface="Calibri" panose="020F0502020204030204" pitchFamily="34" charset="0"/>
                <a:ea typeface="Calibri" panose="020F0502020204030204" pitchFamily="34" charset="0"/>
                <a:cs typeface="Times New Roman" panose="02020603050405020304" pitchFamily="18" charset="0"/>
              </a:rPr>
              <a:t> (canción) = cantos dionisiacos </a:t>
            </a:r>
            <a:r>
              <a:rPr lang="es-PE" sz="2400" dirty="0" smtClean="0">
                <a:latin typeface="Calibri" panose="020F0502020204030204" pitchFamily="34" charset="0"/>
                <a:ea typeface="Calibri" panose="020F0502020204030204" pitchFamily="34" charset="0"/>
                <a:cs typeface="Times New Roman" panose="02020603050405020304" pitchFamily="18" charset="0"/>
              </a:rPr>
              <a:t>procesionales</a:t>
            </a:r>
          </a:p>
          <a:p>
            <a:pPr>
              <a:lnSpc>
                <a:spcPct val="107000"/>
              </a:lnSpc>
              <a:spcAft>
                <a:spcPts val="800"/>
              </a:spcAft>
            </a:pPr>
            <a:endParaRPr lang="es-PE" sz="2400" dirty="0">
              <a:latin typeface="Calibri" panose="020F0502020204030204" pitchFamily="34" charset="0"/>
              <a:ea typeface="Calibri" panose="020F0502020204030204" pitchFamily="34" charset="0"/>
              <a:cs typeface="Times New Roman" panose="02020603050405020304" pitchFamily="18" charset="0"/>
            </a:endParaRPr>
          </a:p>
        </p:txBody>
      </p:sp>
      <p:pic>
        <p:nvPicPr>
          <p:cNvPr id="4" name="Imagen 3"/>
          <p:cNvPicPr>
            <a:picLocks noChangeAspect="1"/>
          </p:cNvPicPr>
          <p:nvPr/>
        </p:nvPicPr>
        <p:blipFill>
          <a:blip r:embed="rId2"/>
          <a:stretch>
            <a:fillRect/>
          </a:stretch>
        </p:blipFill>
        <p:spPr>
          <a:xfrm>
            <a:off x="2474704" y="1293542"/>
            <a:ext cx="6654306" cy="4800824"/>
          </a:xfrm>
          <a:prstGeom prst="rect">
            <a:avLst/>
          </a:prstGeom>
        </p:spPr>
      </p:pic>
    </p:spTree>
    <p:extLst>
      <p:ext uri="{BB962C8B-B14F-4D97-AF65-F5344CB8AC3E}">
        <p14:creationId xmlns:p14="http://schemas.microsoft.com/office/powerpoint/2010/main" val="893958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0" y="0"/>
            <a:ext cx="12192000" cy="646771"/>
          </a:xfrm>
        </p:spPr>
        <p:txBody>
          <a:bodyPr>
            <a:normAutofit fontScale="90000"/>
          </a:bodyPr>
          <a:lstStyle/>
          <a:p>
            <a:pPr algn="ctr"/>
            <a:r>
              <a:rPr lang="es-PE" b="1" u="sng" dirty="0" smtClean="0"/>
              <a:t>Apolíneo </a:t>
            </a:r>
            <a:r>
              <a:rPr lang="es-PE" b="1" u="sng" dirty="0"/>
              <a:t>/ </a:t>
            </a:r>
            <a:r>
              <a:rPr lang="es-PE" b="1" u="sng" dirty="0" smtClean="0"/>
              <a:t>Dionisiaco</a:t>
            </a:r>
            <a:endParaRPr lang="es-PE" b="1" u="sng" dirty="0"/>
          </a:p>
        </p:txBody>
      </p:sp>
      <p:sp>
        <p:nvSpPr>
          <p:cNvPr id="3" name="Rectángulo 2"/>
          <p:cNvSpPr/>
          <p:nvPr/>
        </p:nvSpPr>
        <p:spPr>
          <a:xfrm>
            <a:off x="211873" y="646771"/>
            <a:ext cx="11768254" cy="1775614"/>
          </a:xfrm>
          <a:prstGeom prst="rect">
            <a:avLst/>
          </a:prstGeom>
        </p:spPr>
        <p:txBody>
          <a:bodyPr wrap="square">
            <a:spAutoFit/>
          </a:bodyPr>
          <a:lstStyle/>
          <a:p>
            <a:pPr algn="just">
              <a:lnSpc>
                <a:spcPct val="107000"/>
              </a:lnSpc>
              <a:spcAft>
                <a:spcPts val="800"/>
              </a:spcAft>
            </a:pPr>
            <a:r>
              <a:rPr lang="es-PE" sz="2400" dirty="0" smtClean="0">
                <a:latin typeface="Calibri" panose="020F0502020204030204" pitchFamily="34" charset="0"/>
                <a:ea typeface="Calibri" panose="020F0502020204030204" pitchFamily="34" charset="0"/>
                <a:cs typeface="Times New Roman" panose="02020603050405020304" pitchFamily="18" charset="0"/>
              </a:rPr>
              <a:t>En la realización dramática de la tragedia subyace un deseo, </a:t>
            </a:r>
            <a:r>
              <a:rPr lang="es-PE" sz="2400" dirty="0">
                <a:latin typeface="Calibri" panose="020F0502020204030204" pitchFamily="34" charset="0"/>
                <a:ea typeface="Calibri" panose="020F0502020204030204" pitchFamily="34" charset="0"/>
                <a:cs typeface="Times New Roman" panose="02020603050405020304" pitchFamily="18" charset="0"/>
              </a:rPr>
              <a:t>arquetípicamente ligado a los patrones del eros y el </a:t>
            </a:r>
            <a:r>
              <a:rPr lang="es-PE" sz="2400" dirty="0" err="1">
                <a:latin typeface="Calibri" panose="020F0502020204030204" pitchFamily="34" charset="0"/>
                <a:ea typeface="Calibri" panose="020F0502020204030204" pitchFamily="34" charset="0"/>
                <a:cs typeface="Times New Roman" panose="02020603050405020304" pitchFamily="18" charset="0"/>
              </a:rPr>
              <a:t>thanatos</a:t>
            </a:r>
            <a:r>
              <a:rPr lang="es-PE" sz="2400" dirty="0">
                <a:latin typeface="Calibri" panose="020F0502020204030204" pitchFamily="34" charset="0"/>
                <a:ea typeface="Calibri" panose="020F0502020204030204" pitchFamily="34" charset="0"/>
                <a:cs typeface="Times New Roman" panose="02020603050405020304" pitchFamily="18" charset="0"/>
              </a:rPr>
              <a:t>, </a:t>
            </a:r>
            <a:r>
              <a:rPr lang="es-PE" sz="2400" dirty="0" smtClean="0">
                <a:latin typeface="Calibri" panose="020F0502020204030204" pitchFamily="34" charset="0"/>
                <a:ea typeface="Calibri" panose="020F0502020204030204" pitchFamily="34" charset="0"/>
                <a:cs typeface="Times New Roman" panose="02020603050405020304" pitchFamily="18" charset="0"/>
              </a:rPr>
              <a:t>por parte de un héroe trágico que </a:t>
            </a:r>
            <a:r>
              <a:rPr lang="es-PE" sz="2400" dirty="0">
                <a:latin typeface="Calibri" panose="020F0502020204030204" pitchFamily="34" charset="0"/>
                <a:ea typeface="Calibri" panose="020F0502020204030204" pitchFamily="34" charset="0"/>
                <a:cs typeface="Times New Roman" panose="02020603050405020304" pitchFamily="18" charset="0"/>
              </a:rPr>
              <a:t>dirige sus </a:t>
            </a:r>
            <a:r>
              <a:rPr lang="es-PE" sz="2400" dirty="0" smtClean="0">
                <a:latin typeface="Calibri" panose="020F0502020204030204" pitchFamily="34" charset="0"/>
                <a:ea typeface="Calibri" panose="020F0502020204030204" pitchFamily="34" charset="0"/>
                <a:cs typeface="Times New Roman" panose="02020603050405020304" pitchFamily="18" charset="0"/>
              </a:rPr>
              <a:t>acciones de acuerdo a esta pasión, lo que conduce generalmente a </a:t>
            </a:r>
            <a:r>
              <a:rPr lang="es-PE" sz="2400" dirty="0">
                <a:latin typeface="Calibri" panose="020F0502020204030204" pitchFamily="34" charset="0"/>
                <a:ea typeface="Calibri" panose="020F0502020204030204" pitchFamily="34" charset="0"/>
                <a:cs typeface="Times New Roman" panose="02020603050405020304" pitchFamily="18" charset="0"/>
              </a:rPr>
              <a:t>un desenlace fatal. </a:t>
            </a:r>
          </a:p>
          <a:p>
            <a:pPr>
              <a:lnSpc>
                <a:spcPct val="107000"/>
              </a:lnSpc>
              <a:spcAft>
                <a:spcPts val="800"/>
              </a:spcAft>
            </a:pPr>
            <a:endParaRPr lang="es-PE" sz="2400" dirty="0">
              <a:latin typeface="Calibri" panose="020F0502020204030204" pitchFamily="34" charset="0"/>
              <a:ea typeface="Calibri" panose="020F0502020204030204" pitchFamily="34" charset="0"/>
              <a:cs typeface="Times New Roman" panose="02020603050405020304" pitchFamily="18" charset="0"/>
            </a:endParaRPr>
          </a:p>
        </p:txBody>
      </p:sp>
      <p:pic>
        <p:nvPicPr>
          <p:cNvPr id="4" name="Imagen 3"/>
          <p:cNvPicPr>
            <a:picLocks noChangeAspect="1"/>
          </p:cNvPicPr>
          <p:nvPr/>
        </p:nvPicPr>
        <p:blipFill>
          <a:blip r:embed="rId2"/>
          <a:stretch>
            <a:fillRect/>
          </a:stretch>
        </p:blipFill>
        <p:spPr>
          <a:xfrm>
            <a:off x="771991" y="2092600"/>
            <a:ext cx="5069275" cy="4435615"/>
          </a:xfrm>
          <a:prstGeom prst="rect">
            <a:avLst/>
          </a:prstGeom>
        </p:spPr>
      </p:pic>
      <p:pic>
        <p:nvPicPr>
          <p:cNvPr id="5" name="Imagen 4"/>
          <p:cNvPicPr>
            <a:picLocks noChangeAspect="1"/>
          </p:cNvPicPr>
          <p:nvPr/>
        </p:nvPicPr>
        <p:blipFill>
          <a:blip r:embed="rId3"/>
          <a:stretch>
            <a:fillRect/>
          </a:stretch>
        </p:blipFill>
        <p:spPr>
          <a:xfrm>
            <a:off x="7090816" y="1911726"/>
            <a:ext cx="3926954" cy="4797361"/>
          </a:xfrm>
          <a:prstGeom prst="rect">
            <a:avLst/>
          </a:prstGeom>
        </p:spPr>
      </p:pic>
    </p:spTree>
    <p:extLst>
      <p:ext uri="{BB962C8B-B14F-4D97-AF65-F5344CB8AC3E}">
        <p14:creationId xmlns:p14="http://schemas.microsoft.com/office/powerpoint/2010/main" val="6240578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a:blip r:embed="rId2"/>
          <a:stretch>
            <a:fillRect/>
          </a:stretch>
        </p:blipFill>
        <p:spPr>
          <a:xfrm>
            <a:off x="4944532" y="0"/>
            <a:ext cx="7369185" cy="2342199"/>
          </a:xfrm>
          <a:prstGeom prst="rect">
            <a:avLst/>
          </a:prstGeom>
        </p:spPr>
      </p:pic>
      <p:pic>
        <p:nvPicPr>
          <p:cNvPr id="4" name="Imagen 3"/>
          <p:cNvPicPr>
            <a:picLocks noChangeAspect="1"/>
          </p:cNvPicPr>
          <p:nvPr/>
        </p:nvPicPr>
        <p:blipFill>
          <a:blip r:embed="rId3"/>
          <a:stretch>
            <a:fillRect/>
          </a:stretch>
        </p:blipFill>
        <p:spPr>
          <a:xfrm>
            <a:off x="-1" y="0"/>
            <a:ext cx="4944533" cy="6895618"/>
          </a:xfrm>
          <a:prstGeom prst="rect">
            <a:avLst/>
          </a:prstGeom>
        </p:spPr>
      </p:pic>
      <p:pic>
        <p:nvPicPr>
          <p:cNvPr id="6" name="Imagen 5"/>
          <p:cNvPicPr>
            <a:picLocks noChangeAspect="1"/>
          </p:cNvPicPr>
          <p:nvPr/>
        </p:nvPicPr>
        <p:blipFill>
          <a:blip r:embed="rId4"/>
          <a:stretch>
            <a:fillRect/>
          </a:stretch>
        </p:blipFill>
        <p:spPr>
          <a:xfrm>
            <a:off x="4944531" y="2342199"/>
            <a:ext cx="7369186" cy="4597459"/>
          </a:xfrm>
          <a:prstGeom prst="rect">
            <a:avLst/>
          </a:prstGeom>
        </p:spPr>
      </p:pic>
    </p:spTree>
    <p:extLst>
      <p:ext uri="{BB962C8B-B14F-4D97-AF65-F5344CB8AC3E}">
        <p14:creationId xmlns:p14="http://schemas.microsoft.com/office/powerpoint/2010/main" val="40704291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0" y="0"/>
            <a:ext cx="12192000" cy="646771"/>
          </a:xfrm>
        </p:spPr>
        <p:txBody>
          <a:bodyPr>
            <a:normAutofit fontScale="90000"/>
          </a:bodyPr>
          <a:lstStyle/>
          <a:p>
            <a:pPr algn="ctr"/>
            <a:r>
              <a:rPr lang="es-PE" b="1" u="sng" dirty="0" smtClean="0"/>
              <a:t>Apolíneo </a:t>
            </a:r>
            <a:r>
              <a:rPr lang="es-PE" b="1" u="sng" dirty="0"/>
              <a:t>/ </a:t>
            </a:r>
            <a:r>
              <a:rPr lang="es-PE" b="1" u="sng" dirty="0" smtClean="0"/>
              <a:t>Dionisiaco</a:t>
            </a:r>
            <a:endParaRPr lang="es-PE" b="1" u="sng" dirty="0"/>
          </a:p>
        </p:txBody>
      </p:sp>
      <p:sp>
        <p:nvSpPr>
          <p:cNvPr id="3" name="Rectángulo 2"/>
          <p:cNvSpPr/>
          <p:nvPr/>
        </p:nvSpPr>
        <p:spPr>
          <a:xfrm>
            <a:off x="211873" y="646771"/>
            <a:ext cx="11768254" cy="2170787"/>
          </a:xfrm>
          <a:prstGeom prst="rect">
            <a:avLst/>
          </a:prstGeom>
        </p:spPr>
        <p:txBody>
          <a:bodyPr wrap="square">
            <a:spAutoFit/>
          </a:bodyPr>
          <a:lstStyle/>
          <a:p>
            <a:pPr algn="just">
              <a:lnSpc>
                <a:spcPct val="107000"/>
              </a:lnSpc>
              <a:spcAft>
                <a:spcPts val="800"/>
              </a:spcAft>
            </a:pPr>
            <a:r>
              <a:rPr lang="es-PE" sz="2400" dirty="0" smtClean="0">
                <a:latin typeface="Calibri" panose="020F0502020204030204" pitchFamily="34" charset="0"/>
                <a:ea typeface="Calibri" panose="020F0502020204030204" pitchFamily="34" charset="0"/>
                <a:cs typeface="Times New Roman" panose="02020603050405020304" pitchFamily="18" charset="0"/>
              </a:rPr>
              <a:t>En la tragedia podemos encontrar varias importantes piezas. Existe la noción de una predestinación ineludible, en donde los protagonistas son arrojados a circunstancias por arreglo de la diosa fortuna (</a:t>
            </a:r>
            <a:r>
              <a:rPr lang="es-PE" sz="2400" dirty="0" err="1" smtClean="0">
                <a:latin typeface="Calibri" panose="020F0502020204030204" pitchFamily="34" charset="0"/>
                <a:ea typeface="Calibri" panose="020F0502020204030204" pitchFamily="34" charset="0"/>
                <a:cs typeface="Times New Roman" panose="02020603050405020304" pitchFamily="18" charset="0"/>
              </a:rPr>
              <a:t>Tyché</a:t>
            </a:r>
            <a:r>
              <a:rPr lang="es-PE" sz="2400" dirty="0" smtClean="0">
                <a:latin typeface="Calibri" panose="020F0502020204030204" pitchFamily="34" charset="0"/>
                <a:ea typeface="Calibri" panose="020F0502020204030204" pitchFamily="34" charset="0"/>
                <a:cs typeface="Times New Roman" panose="02020603050405020304" pitchFamily="18" charset="0"/>
              </a:rPr>
              <a:t>, la niña que rebota una pelota. También diosa del destino), o bien, se trata de escenarios causados por otros actos trágicos. </a:t>
            </a:r>
          </a:p>
          <a:p>
            <a:pPr>
              <a:lnSpc>
                <a:spcPct val="107000"/>
              </a:lnSpc>
              <a:spcAft>
                <a:spcPts val="800"/>
              </a:spcAft>
            </a:pPr>
            <a:endParaRPr lang="es-PE" sz="2400" dirty="0">
              <a:latin typeface="Calibri" panose="020F0502020204030204" pitchFamily="34" charset="0"/>
              <a:ea typeface="Calibri" panose="020F0502020204030204" pitchFamily="34" charset="0"/>
              <a:cs typeface="Times New Roman" panose="02020603050405020304" pitchFamily="18" charset="0"/>
            </a:endParaRPr>
          </a:p>
        </p:txBody>
      </p:sp>
      <p:pic>
        <p:nvPicPr>
          <p:cNvPr id="4" name="Imagen 3"/>
          <p:cNvPicPr>
            <a:picLocks noChangeAspect="1"/>
          </p:cNvPicPr>
          <p:nvPr/>
        </p:nvPicPr>
        <p:blipFill>
          <a:blip r:embed="rId2"/>
          <a:stretch>
            <a:fillRect/>
          </a:stretch>
        </p:blipFill>
        <p:spPr>
          <a:xfrm>
            <a:off x="318697" y="2508275"/>
            <a:ext cx="6951532" cy="3901370"/>
          </a:xfrm>
          <a:prstGeom prst="rect">
            <a:avLst/>
          </a:prstGeom>
        </p:spPr>
      </p:pic>
      <p:sp>
        <p:nvSpPr>
          <p:cNvPr id="5" name="CuadroTexto 4"/>
          <p:cNvSpPr txBox="1"/>
          <p:nvPr/>
        </p:nvSpPr>
        <p:spPr>
          <a:xfrm>
            <a:off x="318697" y="6040313"/>
            <a:ext cx="4127862" cy="369332"/>
          </a:xfrm>
          <a:prstGeom prst="rect">
            <a:avLst/>
          </a:prstGeom>
          <a:noFill/>
        </p:spPr>
        <p:txBody>
          <a:bodyPr wrap="square" rtlCol="0">
            <a:spAutoFit/>
          </a:bodyPr>
          <a:lstStyle/>
          <a:p>
            <a:r>
              <a:rPr lang="es-PE" dirty="0" smtClean="0">
                <a:solidFill>
                  <a:schemeClr val="bg1"/>
                </a:solidFill>
              </a:rPr>
              <a:t>Las </a:t>
            </a:r>
            <a:r>
              <a:rPr lang="es-PE" dirty="0" err="1" smtClean="0">
                <a:solidFill>
                  <a:schemeClr val="bg1"/>
                </a:solidFill>
              </a:rPr>
              <a:t>Moiras</a:t>
            </a:r>
            <a:r>
              <a:rPr lang="es-PE" dirty="0" smtClean="0">
                <a:solidFill>
                  <a:schemeClr val="bg1"/>
                </a:solidFill>
              </a:rPr>
              <a:t> tejiendo el destino</a:t>
            </a:r>
            <a:endParaRPr lang="es-PE" dirty="0">
              <a:solidFill>
                <a:schemeClr val="bg1"/>
              </a:solidFill>
            </a:endParaRPr>
          </a:p>
        </p:txBody>
      </p:sp>
      <p:pic>
        <p:nvPicPr>
          <p:cNvPr id="6" name="Imagen 5"/>
          <p:cNvPicPr>
            <a:picLocks noChangeAspect="1"/>
          </p:cNvPicPr>
          <p:nvPr/>
        </p:nvPicPr>
        <p:blipFill>
          <a:blip r:embed="rId3"/>
          <a:stretch>
            <a:fillRect/>
          </a:stretch>
        </p:blipFill>
        <p:spPr>
          <a:xfrm>
            <a:off x="8404723" y="2011887"/>
            <a:ext cx="3051401" cy="4636766"/>
          </a:xfrm>
          <a:prstGeom prst="rect">
            <a:avLst/>
          </a:prstGeom>
        </p:spPr>
      </p:pic>
    </p:spTree>
    <p:extLst>
      <p:ext uri="{BB962C8B-B14F-4D97-AF65-F5344CB8AC3E}">
        <p14:creationId xmlns:p14="http://schemas.microsoft.com/office/powerpoint/2010/main" val="34242775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0" y="0"/>
            <a:ext cx="12192000" cy="646771"/>
          </a:xfrm>
        </p:spPr>
        <p:txBody>
          <a:bodyPr>
            <a:normAutofit fontScale="90000"/>
          </a:bodyPr>
          <a:lstStyle/>
          <a:p>
            <a:pPr algn="ctr"/>
            <a:r>
              <a:rPr lang="es-PE" b="1" u="sng" dirty="0" smtClean="0"/>
              <a:t>Apolíneo </a:t>
            </a:r>
            <a:r>
              <a:rPr lang="es-PE" b="1" u="sng" dirty="0"/>
              <a:t>/ </a:t>
            </a:r>
            <a:r>
              <a:rPr lang="es-PE" b="1" u="sng" dirty="0" smtClean="0"/>
              <a:t>Dionisiaco</a:t>
            </a:r>
            <a:endParaRPr lang="es-PE" b="1" u="sng" dirty="0"/>
          </a:p>
        </p:txBody>
      </p:sp>
      <p:sp>
        <p:nvSpPr>
          <p:cNvPr id="3" name="Rectángulo 2"/>
          <p:cNvSpPr/>
          <p:nvPr/>
        </p:nvSpPr>
        <p:spPr>
          <a:xfrm>
            <a:off x="211873" y="646771"/>
            <a:ext cx="11768254" cy="1380443"/>
          </a:xfrm>
          <a:prstGeom prst="rect">
            <a:avLst/>
          </a:prstGeom>
        </p:spPr>
        <p:txBody>
          <a:bodyPr wrap="square">
            <a:spAutoFit/>
          </a:bodyPr>
          <a:lstStyle/>
          <a:p>
            <a:pPr algn="just">
              <a:lnSpc>
                <a:spcPct val="107000"/>
              </a:lnSpc>
              <a:spcAft>
                <a:spcPts val="800"/>
              </a:spcAft>
            </a:pPr>
            <a:r>
              <a:rPr lang="es-PE" sz="2400" dirty="0" smtClean="0">
                <a:latin typeface="Calibri" panose="020F0502020204030204" pitchFamily="34" charset="0"/>
                <a:ea typeface="Calibri" panose="020F0502020204030204" pitchFamily="34" charset="0"/>
                <a:cs typeface="Times New Roman" panose="02020603050405020304" pitchFamily="18" charset="0"/>
              </a:rPr>
              <a:t>El acto dramático del protagonista muchas veces es bien intencionado, y sin embargo, supone un “</a:t>
            </a:r>
            <a:r>
              <a:rPr lang="es-PE" sz="2400" dirty="0">
                <a:latin typeface="Calibri" panose="020F0502020204030204" pitchFamily="34" charset="0"/>
                <a:ea typeface="Calibri" panose="020F0502020204030204" pitchFamily="34" charset="0"/>
                <a:cs typeface="Times New Roman" panose="02020603050405020304" pitchFamily="18" charset="0"/>
              </a:rPr>
              <a:t>error fatal” (o </a:t>
            </a:r>
            <a:r>
              <a:rPr lang="es-PE" sz="2400" dirty="0" err="1">
                <a:latin typeface="Calibri" panose="020F0502020204030204" pitchFamily="34" charset="0"/>
                <a:ea typeface="Calibri" panose="020F0502020204030204" pitchFamily="34" charset="0"/>
                <a:cs typeface="Times New Roman" panose="02020603050405020304" pitchFamily="18" charset="0"/>
              </a:rPr>
              <a:t>hamartia</a:t>
            </a:r>
            <a:r>
              <a:rPr lang="es-PE" sz="2400" dirty="0">
                <a:latin typeface="Calibri" panose="020F0502020204030204" pitchFamily="34" charset="0"/>
                <a:ea typeface="Calibri" panose="020F0502020204030204" pitchFamily="34" charset="0"/>
                <a:cs typeface="Times New Roman" panose="02020603050405020304" pitchFamily="18" charset="0"/>
              </a:rPr>
              <a:t>, </a:t>
            </a:r>
            <a:r>
              <a:rPr lang="es-PE" sz="2400" dirty="0" smtClean="0">
                <a:latin typeface="Calibri" panose="020F0502020204030204" pitchFamily="34" charset="0"/>
                <a:ea typeface="Calibri" panose="020F0502020204030204" pitchFamily="34" charset="0"/>
                <a:cs typeface="Times New Roman" panose="02020603050405020304" pitchFamily="18" charset="0"/>
              </a:rPr>
              <a:t>para Aristóteles).</a:t>
            </a:r>
            <a:endParaRPr lang="es-PE"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s-PE" sz="2400" dirty="0">
              <a:latin typeface="Calibri" panose="020F0502020204030204" pitchFamily="34" charset="0"/>
              <a:ea typeface="Calibri" panose="020F0502020204030204" pitchFamily="34" charset="0"/>
              <a:cs typeface="Times New Roman" panose="02020603050405020304" pitchFamily="18" charset="0"/>
            </a:endParaRPr>
          </a:p>
        </p:txBody>
      </p:sp>
      <p:pic>
        <p:nvPicPr>
          <p:cNvPr id="4" name="Imagen 3"/>
          <p:cNvPicPr>
            <a:picLocks noChangeAspect="1"/>
          </p:cNvPicPr>
          <p:nvPr/>
        </p:nvPicPr>
        <p:blipFill>
          <a:blip r:embed="rId2"/>
          <a:stretch>
            <a:fillRect/>
          </a:stretch>
        </p:blipFill>
        <p:spPr>
          <a:xfrm>
            <a:off x="2999899" y="2027214"/>
            <a:ext cx="6192202" cy="4553798"/>
          </a:xfrm>
          <a:prstGeom prst="rect">
            <a:avLst/>
          </a:prstGeom>
        </p:spPr>
      </p:pic>
    </p:spTree>
    <p:extLst>
      <p:ext uri="{BB962C8B-B14F-4D97-AF65-F5344CB8AC3E}">
        <p14:creationId xmlns:p14="http://schemas.microsoft.com/office/powerpoint/2010/main" val="2541616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0" y="0"/>
            <a:ext cx="12192000" cy="646771"/>
          </a:xfrm>
        </p:spPr>
        <p:txBody>
          <a:bodyPr>
            <a:normAutofit fontScale="90000"/>
          </a:bodyPr>
          <a:lstStyle/>
          <a:p>
            <a:pPr algn="ctr"/>
            <a:r>
              <a:rPr lang="es-PE" b="1" u="sng" dirty="0" smtClean="0"/>
              <a:t>Apolíneo </a:t>
            </a:r>
            <a:r>
              <a:rPr lang="es-PE" b="1" u="sng" dirty="0"/>
              <a:t>/ </a:t>
            </a:r>
            <a:r>
              <a:rPr lang="es-PE" b="1" u="sng" dirty="0" smtClean="0"/>
              <a:t>Dionisiaco</a:t>
            </a:r>
            <a:endParaRPr lang="es-PE" b="1" u="sng" dirty="0"/>
          </a:p>
        </p:txBody>
      </p:sp>
      <p:sp>
        <p:nvSpPr>
          <p:cNvPr id="3" name="Rectángulo 2"/>
          <p:cNvSpPr/>
          <p:nvPr/>
        </p:nvSpPr>
        <p:spPr>
          <a:xfrm>
            <a:off x="211873" y="646771"/>
            <a:ext cx="11768254" cy="967765"/>
          </a:xfrm>
          <a:prstGeom prst="rect">
            <a:avLst/>
          </a:prstGeom>
        </p:spPr>
        <p:txBody>
          <a:bodyPr wrap="square">
            <a:spAutoFit/>
          </a:bodyPr>
          <a:lstStyle/>
          <a:p>
            <a:pPr>
              <a:lnSpc>
                <a:spcPct val="107000"/>
              </a:lnSpc>
              <a:spcAft>
                <a:spcPts val="800"/>
              </a:spcAft>
            </a:pPr>
            <a:r>
              <a:rPr lang="es-PE" sz="2400" dirty="0" smtClean="0">
                <a:latin typeface="Calibri" panose="020F0502020204030204" pitchFamily="34" charset="0"/>
                <a:ea typeface="Calibri" panose="020F0502020204030204" pitchFamily="34" charset="0"/>
                <a:cs typeface="Times New Roman" panose="02020603050405020304" pitchFamily="18" charset="0"/>
              </a:rPr>
              <a:t>La </a:t>
            </a:r>
            <a:r>
              <a:rPr lang="es-PE" sz="2400" dirty="0">
                <a:latin typeface="Calibri" panose="020F0502020204030204" pitchFamily="34" charset="0"/>
                <a:ea typeface="Calibri" panose="020F0502020204030204" pitchFamily="34" charset="0"/>
                <a:cs typeface="Times New Roman" panose="02020603050405020304" pitchFamily="18" charset="0"/>
              </a:rPr>
              <a:t>tragedia tiene como finalidad una catarsis o purificación en el espectador</a:t>
            </a:r>
            <a:r>
              <a:rPr lang="es-PE" sz="2400" dirty="0" smtClean="0">
                <a:latin typeface="Calibri" panose="020F0502020204030204" pitchFamily="34" charset="0"/>
                <a:ea typeface="Calibri" panose="020F0502020204030204" pitchFamily="34" charset="0"/>
                <a:cs typeface="Times New Roman" panose="02020603050405020304" pitchFamily="18" charset="0"/>
              </a:rPr>
              <a:t>.</a:t>
            </a:r>
          </a:p>
          <a:p>
            <a:pPr>
              <a:lnSpc>
                <a:spcPct val="107000"/>
              </a:lnSpc>
              <a:spcAft>
                <a:spcPts val="800"/>
              </a:spcAft>
            </a:pPr>
            <a:endParaRPr lang="es-PE" sz="2400" dirty="0">
              <a:latin typeface="Calibri" panose="020F0502020204030204" pitchFamily="34" charset="0"/>
              <a:ea typeface="Calibri" panose="020F0502020204030204" pitchFamily="34" charset="0"/>
              <a:cs typeface="Times New Roman" panose="02020603050405020304" pitchFamily="18" charset="0"/>
            </a:endParaRPr>
          </a:p>
        </p:txBody>
      </p:sp>
      <p:pic>
        <p:nvPicPr>
          <p:cNvPr id="4" name="Imagen 3"/>
          <p:cNvPicPr>
            <a:picLocks noChangeAspect="1"/>
          </p:cNvPicPr>
          <p:nvPr/>
        </p:nvPicPr>
        <p:blipFill>
          <a:blip r:embed="rId2"/>
          <a:stretch>
            <a:fillRect/>
          </a:stretch>
        </p:blipFill>
        <p:spPr>
          <a:xfrm>
            <a:off x="830579" y="1470796"/>
            <a:ext cx="4917077" cy="5050693"/>
          </a:xfrm>
          <a:prstGeom prst="rect">
            <a:avLst/>
          </a:prstGeom>
        </p:spPr>
      </p:pic>
      <p:pic>
        <p:nvPicPr>
          <p:cNvPr id="5" name="Imagen 4"/>
          <p:cNvPicPr>
            <a:picLocks noChangeAspect="1"/>
          </p:cNvPicPr>
          <p:nvPr/>
        </p:nvPicPr>
        <p:blipFill>
          <a:blip r:embed="rId3"/>
          <a:stretch>
            <a:fillRect/>
          </a:stretch>
        </p:blipFill>
        <p:spPr>
          <a:xfrm>
            <a:off x="6000856" y="1700981"/>
            <a:ext cx="5726071" cy="4590321"/>
          </a:xfrm>
          <a:prstGeom prst="rect">
            <a:avLst/>
          </a:prstGeom>
        </p:spPr>
      </p:pic>
    </p:spTree>
    <p:extLst>
      <p:ext uri="{BB962C8B-B14F-4D97-AF65-F5344CB8AC3E}">
        <p14:creationId xmlns:p14="http://schemas.microsoft.com/office/powerpoint/2010/main" val="1649344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344833" y="1683136"/>
            <a:ext cx="11467415" cy="4702674"/>
          </a:xfrm>
          <a:prstGeom prst="rect">
            <a:avLst/>
          </a:prstGeom>
        </p:spPr>
      </p:pic>
      <p:sp>
        <p:nvSpPr>
          <p:cNvPr id="2" name="Título 1"/>
          <p:cNvSpPr>
            <a:spLocks noGrp="1"/>
          </p:cNvSpPr>
          <p:nvPr>
            <p:ph type="title"/>
          </p:nvPr>
        </p:nvSpPr>
        <p:spPr>
          <a:xfrm>
            <a:off x="0" y="0"/>
            <a:ext cx="12192000" cy="646771"/>
          </a:xfrm>
        </p:spPr>
        <p:txBody>
          <a:bodyPr>
            <a:normAutofit fontScale="90000"/>
          </a:bodyPr>
          <a:lstStyle/>
          <a:p>
            <a:pPr algn="ctr"/>
            <a:r>
              <a:rPr lang="es-PE" b="1" u="sng" dirty="0" smtClean="0"/>
              <a:t>Apolíneo </a:t>
            </a:r>
            <a:r>
              <a:rPr lang="es-PE" b="1" u="sng" dirty="0"/>
              <a:t>/ </a:t>
            </a:r>
            <a:r>
              <a:rPr lang="es-PE" b="1" u="sng" dirty="0" smtClean="0"/>
              <a:t>Dionisiaco</a:t>
            </a:r>
            <a:endParaRPr lang="es-PE" b="1" u="sng" dirty="0"/>
          </a:p>
        </p:txBody>
      </p:sp>
      <p:sp>
        <p:nvSpPr>
          <p:cNvPr id="3" name="Rectángulo 2"/>
          <p:cNvSpPr/>
          <p:nvPr/>
        </p:nvSpPr>
        <p:spPr>
          <a:xfrm>
            <a:off x="344833" y="646771"/>
            <a:ext cx="11770265" cy="6724148"/>
          </a:xfrm>
          <a:prstGeom prst="rect">
            <a:avLst/>
          </a:prstGeom>
        </p:spPr>
        <p:txBody>
          <a:bodyPr wrap="square">
            <a:spAutoFit/>
          </a:bodyPr>
          <a:lstStyle/>
          <a:p>
            <a:pPr>
              <a:lnSpc>
                <a:spcPct val="107000"/>
              </a:lnSpc>
              <a:spcAft>
                <a:spcPts val="800"/>
              </a:spcAft>
            </a:pPr>
            <a:r>
              <a:rPr lang="es-PE" sz="2400" dirty="0" smtClean="0">
                <a:latin typeface="Calibri" panose="020F0502020204030204" pitchFamily="34" charset="0"/>
                <a:ea typeface="Calibri" panose="020F0502020204030204" pitchFamily="34" charset="0"/>
                <a:cs typeface="Times New Roman" panose="02020603050405020304" pitchFamily="18" charset="0"/>
              </a:rPr>
              <a:t>Para </a:t>
            </a:r>
            <a:r>
              <a:rPr lang="es-PE" sz="2400" dirty="0">
                <a:latin typeface="Calibri" panose="020F0502020204030204" pitchFamily="34" charset="0"/>
                <a:ea typeface="Calibri" panose="020F0502020204030204" pitchFamily="34" charset="0"/>
                <a:cs typeface="Times New Roman" panose="02020603050405020304" pitchFamily="18" charset="0"/>
              </a:rPr>
              <a:t>Nietzsche, se podría decir, el punto más alto de la civilización griega es el desarrollo de la tragedia, por encima de la filosofía clásica. </a:t>
            </a:r>
            <a:endParaRPr lang="es-PE" sz="2400" dirty="0" smtClean="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s-PE" sz="2400" dirty="0" smtClean="0"/>
          </a:p>
          <a:p>
            <a:pPr>
              <a:lnSpc>
                <a:spcPct val="107000"/>
              </a:lnSpc>
              <a:spcAft>
                <a:spcPts val="800"/>
              </a:spcAft>
            </a:pPr>
            <a:endParaRPr lang="es-PE" sz="2400" dirty="0"/>
          </a:p>
          <a:p>
            <a:pPr>
              <a:lnSpc>
                <a:spcPct val="107000"/>
              </a:lnSpc>
              <a:spcAft>
                <a:spcPts val="800"/>
              </a:spcAft>
            </a:pPr>
            <a:endParaRPr lang="es-PE" sz="2400" dirty="0" smtClean="0"/>
          </a:p>
          <a:p>
            <a:pPr>
              <a:lnSpc>
                <a:spcPct val="107000"/>
              </a:lnSpc>
              <a:spcAft>
                <a:spcPts val="800"/>
              </a:spcAft>
            </a:pPr>
            <a:endParaRPr lang="es-PE" sz="2400" dirty="0"/>
          </a:p>
          <a:p>
            <a:pPr algn="ctr">
              <a:lnSpc>
                <a:spcPct val="107000"/>
              </a:lnSpc>
              <a:spcAft>
                <a:spcPts val="800"/>
              </a:spcAft>
            </a:pPr>
            <a:endParaRPr lang="es-PE" sz="2400" dirty="0" smtClean="0"/>
          </a:p>
          <a:p>
            <a:pPr>
              <a:lnSpc>
                <a:spcPct val="107000"/>
              </a:lnSpc>
              <a:spcAft>
                <a:spcPts val="800"/>
              </a:spcAft>
            </a:pPr>
            <a:endParaRPr lang="es-PE" sz="2400" dirty="0"/>
          </a:p>
          <a:p>
            <a:pPr>
              <a:lnSpc>
                <a:spcPct val="107000"/>
              </a:lnSpc>
              <a:spcAft>
                <a:spcPts val="800"/>
              </a:spcAft>
            </a:pPr>
            <a:endParaRPr lang="es-PE" sz="2400" dirty="0" smtClean="0"/>
          </a:p>
          <a:p>
            <a:pPr>
              <a:lnSpc>
                <a:spcPct val="107000"/>
              </a:lnSpc>
              <a:spcAft>
                <a:spcPts val="800"/>
              </a:spcAft>
            </a:pPr>
            <a:endParaRPr lang="es-PE" sz="2400" dirty="0"/>
          </a:p>
          <a:p>
            <a:pPr>
              <a:lnSpc>
                <a:spcPct val="107000"/>
              </a:lnSpc>
              <a:spcAft>
                <a:spcPts val="800"/>
              </a:spcAft>
            </a:pPr>
            <a:endParaRPr lang="es-PE" sz="2400" dirty="0" smtClean="0"/>
          </a:p>
          <a:p>
            <a:pPr>
              <a:lnSpc>
                <a:spcPct val="107000"/>
              </a:lnSpc>
              <a:spcAft>
                <a:spcPts val="800"/>
              </a:spcAft>
            </a:pPr>
            <a:r>
              <a:rPr lang="es-PE" sz="1600" dirty="0" smtClean="0">
                <a:solidFill>
                  <a:schemeClr val="bg2"/>
                </a:solidFill>
              </a:rPr>
              <a:t>Arte </a:t>
            </a:r>
            <a:r>
              <a:rPr lang="es-PE" sz="1600" dirty="0">
                <a:solidFill>
                  <a:schemeClr val="bg2"/>
                </a:solidFill>
              </a:rPr>
              <a:t>como interpretación de lo real</a:t>
            </a:r>
          </a:p>
          <a:p>
            <a:pPr>
              <a:lnSpc>
                <a:spcPct val="107000"/>
              </a:lnSpc>
              <a:spcAft>
                <a:spcPts val="800"/>
              </a:spcAft>
            </a:pPr>
            <a:endParaRPr lang="es-PE"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s-PE" sz="24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4920009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0" y="0"/>
            <a:ext cx="12192000" cy="646771"/>
          </a:xfrm>
        </p:spPr>
        <p:txBody>
          <a:bodyPr>
            <a:normAutofit fontScale="90000"/>
          </a:bodyPr>
          <a:lstStyle/>
          <a:p>
            <a:pPr algn="ctr"/>
            <a:r>
              <a:rPr lang="es-PE" b="1" u="sng" dirty="0" smtClean="0"/>
              <a:t>Apolíneo </a:t>
            </a:r>
            <a:r>
              <a:rPr lang="es-PE" b="1" u="sng" dirty="0"/>
              <a:t>/ </a:t>
            </a:r>
            <a:r>
              <a:rPr lang="es-PE" b="1" u="sng" dirty="0" smtClean="0"/>
              <a:t>Dionisiaco</a:t>
            </a:r>
            <a:endParaRPr lang="es-PE" b="1" u="sng" dirty="0"/>
          </a:p>
        </p:txBody>
      </p:sp>
      <p:sp>
        <p:nvSpPr>
          <p:cNvPr id="3" name="Rectángulo 2"/>
          <p:cNvSpPr/>
          <p:nvPr/>
        </p:nvSpPr>
        <p:spPr>
          <a:xfrm>
            <a:off x="211873" y="646771"/>
            <a:ext cx="8278984" cy="6467027"/>
          </a:xfrm>
          <a:prstGeom prst="rect">
            <a:avLst/>
          </a:prstGeom>
        </p:spPr>
        <p:txBody>
          <a:bodyPr wrap="square">
            <a:spAutoFit/>
          </a:bodyPr>
          <a:lstStyle/>
          <a:p>
            <a:r>
              <a:rPr lang="es-PE" sz="2000" dirty="0"/>
              <a:t>Antítesis de Apolo y Dionisio, </a:t>
            </a:r>
            <a:r>
              <a:rPr lang="es-PE" sz="2000" dirty="0" smtClean="0"/>
              <a:t>o </a:t>
            </a:r>
            <a:r>
              <a:rPr lang="es-PE" sz="2000" dirty="0"/>
              <a:t>Febo y Baco.</a:t>
            </a:r>
          </a:p>
          <a:p>
            <a:endParaRPr lang="es-PE" sz="2000" dirty="0" smtClean="0"/>
          </a:p>
          <a:p>
            <a:r>
              <a:rPr lang="es-PE" sz="2000" dirty="0" smtClean="0">
                <a:solidFill>
                  <a:srgbClr val="FF0000"/>
                </a:solidFill>
              </a:rPr>
              <a:t>Apolo</a:t>
            </a:r>
            <a:r>
              <a:rPr lang="es-PE" sz="2000" dirty="0"/>
              <a:t>: </a:t>
            </a:r>
            <a:r>
              <a:rPr lang="es-PE" sz="2000" dirty="0" smtClean="0"/>
              <a:t>Orden</a:t>
            </a:r>
            <a:r>
              <a:rPr lang="es-PE" sz="2000" dirty="0"/>
              <a:t>, método, razón. Interpretaciones oníricas. Límites, figuras. “Resplandor”, belleza</a:t>
            </a:r>
            <a:r>
              <a:rPr lang="es-PE" sz="2000" dirty="0" smtClean="0"/>
              <a:t>.</a:t>
            </a:r>
          </a:p>
          <a:p>
            <a:endParaRPr lang="es-PE" sz="2000" dirty="0"/>
          </a:p>
          <a:p>
            <a:r>
              <a:rPr lang="es-PE" sz="2000" dirty="0">
                <a:solidFill>
                  <a:srgbClr val="FF0000"/>
                </a:solidFill>
              </a:rPr>
              <a:t>Dionisio</a:t>
            </a:r>
            <a:r>
              <a:rPr lang="es-PE" sz="2000" dirty="0"/>
              <a:t>: Caos, exceso, </a:t>
            </a:r>
            <a:r>
              <a:rPr lang="es-PE" sz="2000" dirty="0" smtClean="0"/>
              <a:t>éxtasis</a:t>
            </a:r>
          </a:p>
          <a:p>
            <a:endParaRPr lang="es-PE" sz="2000" dirty="0"/>
          </a:p>
          <a:p>
            <a:r>
              <a:rPr lang="es-PE" sz="2000" dirty="0"/>
              <a:t>Representan una relación dialéctica en el arte. </a:t>
            </a:r>
          </a:p>
          <a:p>
            <a:r>
              <a:rPr lang="es-PE" sz="2000" dirty="0" smtClean="0"/>
              <a:t>Escultura </a:t>
            </a:r>
            <a:r>
              <a:rPr lang="es-PE" sz="2000" dirty="0"/>
              <a:t>y música</a:t>
            </a:r>
          </a:p>
          <a:p>
            <a:r>
              <a:rPr lang="es-PE" sz="2000" dirty="0"/>
              <a:t>Sueño y </a:t>
            </a:r>
            <a:r>
              <a:rPr lang="es-PE" sz="2000" dirty="0" smtClean="0"/>
              <a:t>embriaguez</a:t>
            </a:r>
          </a:p>
          <a:p>
            <a:endParaRPr lang="es-PE" sz="2000" dirty="0"/>
          </a:p>
          <a:p>
            <a:pPr algn="just"/>
            <a:r>
              <a:rPr lang="es-PE" sz="2000" dirty="0"/>
              <a:t>“En dos estados, en efecto, alcanza el ser humano la delicia de la existencia, en el sueño y en la embriaguez.” (Parte 1</a:t>
            </a:r>
            <a:r>
              <a:rPr lang="es-PE" sz="2000" dirty="0" smtClean="0"/>
              <a:t>)</a:t>
            </a:r>
          </a:p>
          <a:p>
            <a:pPr algn="just"/>
            <a:endParaRPr lang="es-PE" sz="2000" dirty="0"/>
          </a:p>
          <a:p>
            <a:pPr algn="just"/>
            <a:r>
              <a:rPr lang="es-PE" sz="2000" dirty="0"/>
              <a:t>(…) En ambos estados el </a:t>
            </a:r>
            <a:r>
              <a:rPr lang="es-PE" sz="2000" dirty="0" err="1"/>
              <a:t>principium</a:t>
            </a:r>
            <a:r>
              <a:rPr lang="es-PE" sz="2000" dirty="0"/>
              <a:t> </a:t>
            </a:r>
            <a:r>
              <a:rPr lang="es-PE" sz="2000" dirty="0" err="1"/>
              <a:t>individutionis</a:t>
            </a:r>
            <a:r>
              <a:rPr lang="es-PE" sz="2000" dirty="0"/>
              <a:t> [principio de individuación] queda roto, lo subjetivo desaparece totalmente ante la eruptiva violencia de lo general-humano, más aún, de lo universal-natural. Las fiestas de Dionisio no sólo establecen un pacto entre los hombres, también reconcilian al ser humano con la naturaleza. (Parte 1)</a:t>
            </a:r>
          </a:p>
          <a:p>
            <a:pPr>
              <a:lnSpc>
                <a:spcPct val="107000"/>
              </a:lnSpc>
              <a:spcAft>
                <a:spcPts val="800"/>
              </a:spcAft>
            </a:pPr>
            <a:endParaRPr lang="es-PE" sz="3200" dirty="0">
              <a:latin typeface="Calibri" panose="020F0502020204030204" pitchFamily="34" charset="0"/>
              <a:ea typeface="Calibri" panose="020F0502020204030204" pitchFamily="34" charset="0"/>
              <a:cs typeface="Times New Roman" panose="02020603050405020304" pitchFamily="18" charset="0"/>
            </a:endParaRPr>
          </a:p>
        </p:txBody>
      </p:sp>
      <p:pic>
        <p:nvPicPr>
          <p:cNvPr id="4" name="Imagen 3"/>
          <p:cNvPicPr>
            <a:picLocks noChangeAspect="1"/>
          </p:cNvPicPr>
          <p:nvPr/>
        </p:nvPicPr>
        <p:blipFill>
          <a:blip r:embed="rId2"/>
          <a:stretch>
            <a:fillRect/>
          </a:stretch>
        </p:blipFill>
        <p:spPr>
          <a:xfrm>
            <a:off x="5840666" y="1747236"/>
            <a:ext cx="5300382" cy="1971814"/>
          </a:xfrm>
          <a:prstGeom prst="rect">
            <a:avLst/>
          </a:prstGeom>
        </p:spPr>
      </p:pic>
      <p:pic>
        <p:nvPicPr>
          <p:cNvPr id="5" name="Imagen 4"/>
          <p:cNvPicPr>
            <a:picLocks noChangeAspect="1"/>
          </p:cNvPicPr>
          <p:nvPr/>
        </p:nvPicPr>
        <p:blipFill>
          <a:blip r:embed="rId3"/>
          <a:stretch>
            <a:fillRect/>
          </a:stretch>
        </p:blipFill>
        <p:spPr>
          <a:xfrm>
            <a:off x="8818036" y="4399200"/>
            <a:ext cx="2578728" cy="2034447"/>
          </a:xfrm>
          <a:prstGeom prst="rect">
            <a:avLst/>
          </a:prstGeom>
        </p:spPr>
      </p:pic>
    </p:spTree>
    <p:extLst>
      <p:ext uri="{BB962C8B-B14F-4D97-AF65-F5344CB8AC3E}">
        <p14:creationId xmlns:p14="http://schemas.microsoft.com/office/powerpoint/2010/main" val="23667288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211873" y="997849"/>
            <a:ext cx="11000770" cy="5763594"/>
          </a:xfrm>
          <a:prstGeom prst="rect">
            <a:avLst/>
          </a:prstGeom>
        </p:spPr>
      </p:pic>
      <p:sp>
        <p:nvSpPr>
          <p:cNvPr id="2" name="Título 1"/>
          <p:cNvSpPr>
            <a:spLocks noGrp="1"/>
          </p:cNvSpPr>
          <p:nvPr>
            <p:ph type="title"/>
          </p:nvPr>
        </p:nvSpPr>
        <p:spPr>
          <a:xfrm>
            <a:off x="0" y="0"/>
            <a:ext cx="12192000" cy="646771"/>
          </a:xfrm>
        </p:spPr>
        <p:txBody>
          <a:bodyPr>
            <a:normAutofit fontScale="90000"/>
          </a:bodyPr>
          <a:lstStyle/>
          <a:p>
            <a:pPr algn="ctr"/>
            <a:r>
              <a:rPr lang="es-PE" b="1" u="sng" dirty="0" smtClean="0"/>
              <a:t>Apolíneo </a:t>
            </a:r>
            <a:r>
              <a:rPr lang="es-PE" b="1" u="sng" dirty="0"/>
              <a:t>/ </a:t>
            </a:r>
            <a:r>
              <a:rPr lang="es-PE" b="1" u="sng" dirty="0" smtClean="0"/>
              <a:t>Dionisiaco</a:t>
            </a:r>
            <a:endParaRPr lang="es-PE" b="1" u="sng" dirty="0"/>
          </a:p>
        </p:txBody>
      </p:sp>
      <p:sp>
        <p:nvSpPr>
          <p:cNvPr id="3" name="Rectángulo 2"/>
          <p:cNvSpPr/>
          <p:nvPr/>
        </p:nvSpPr>
        <p:spPr>
          <a:xfrm>
            <a:off x="211873" y="646771"/>
            <a:ext cx="11768254" cy="2294154"/>
          </a:xfrm>
          <a:prstGeom prst="rect">
            <a:avLst/>
          </a:prstGeom>
        </p:spPr>
        <p:txBody>
          <a:bodyPr wrap="square">
            <a:spAutoFit/>
          </a:bodyPr>
          <a:lstStyle/>
          <a:p>
            <a:r>
              <a:rPr lang="es-PE" sz="2400" dirty="0" smtClean="0">
                <a:solidFill>
                  <a:schemeClr val="bg2"/>
                </a:solidFill>
              </a:rPr>
              <a:t> </a:t>
            </a:r>
            <a:endParaRPr lang="es-PE" sz="2400" dirty="0">
              <a:solidFill>
                <a:schemeClr val="bg2"/>
              </a:solidFill>
            </a:endParaRPr>
          </a:p>
          <a:p>
            <a:r>
              <a:rPr lang="es-PE" sz="2400" dirty="0">
                <a:solidFill>
                  <a:schemeClr val="bg2"/>
                </a:solidFill>
              </a:rPr>
              <a:t>Cultura apolínea, </a:t>
            </a:r>
            <a:r>
              <a:rPr lang="es-PE" sz="2400" dirty="0" smtClean="0">
                <a:solidFill>
                  <a:schemeClr val="bg2"/>
                </a:solidFill>
              </a:rPr>
              <a:t>“del conocimiento </a:t>
            </a:r>
            <a:r>
              <a:rPr lang="es-PE" sz="2400" dirty="0">
                <a:solidFill>
                  <a:schemeClr val="bg2"/>
                </a:solidFill>
              </a:rPr>
              <a:t>verdadero</a:t>
            </a:r>
            <a:r>
              <a:rPr lang="es-PE" sz="2400" dirty="0" smtClean="0">
                <a:solidFill>
                  <a:schemeClr val="bg2"/>
                </a:solidFill>
              </a:rPr>
              <a:t>”, helenismo</a:t>
            </a:r>
          </a:p>
          <a:p>
            <a:endParaRPr lang="es-PE" sz="2400" dirty="0">
              <a:solidFill>
                <a:schemeClr val="bg2"/>
              </a:solidFill>
            </a:endParaRPr>
          </a:p>
          <a:p>
            <a:r>
              <a:rPr lang="es-PE" sz="2400" dirty="0" smtClean="0">
                <a:solidFill>
                  <a:schemeClr val="bg2"/>
                </a:solidFill>
              </a:rPr>
              <a:t>De </a:t>
            </a:r>
            <a:r>
              <a:rPr lang="es-PE" sz="2400" dirty="0">
                <a:solidFill>
                  <a:schemeClr val="bg2"/>
                </a:solidFill>
              </a:rPr>
              <a:t>la voluntad griega y la lucha por sus ideales nace la tragedia</a:t>
            </a:r>
          </a:p>
          <a:p>
            <a:pPr>
              <a:lnSpc>
                <a:spcPct val="107000"/>
              </a:lnSpc>
              <a:spcAft>
                <a:spcPts val="800"/>
              </a:spcAft>
            </a:pPr>
            <a:endParaRPr lang="es-PE" sz="44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9247946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211873" y="646770"/>
            <a:ext cx="11600376" cy="6064697"/>
          </a:xfrm>
          <a:prstGeom prst="rect">
            <a:avLst/>
          </a:prstGeom>
        </p:spPr>
      </p:pic>
      <p:sp>
        <p:nvSpPr>
          <p:cNvPr id="2" name="Título 1"/>
          <p:cNvSpPr>
            <a:spLocks noGrp="1"/>
          </p:cNvSpPr>
          <p:nvPr>
            <p:ph type="title"/>
          </p:nvPr>
        </p:nvSpPr>
        <p:spPr>
          <a:xfrm>
            <a:off x="0" y="0"/>
            <a:ext cx="12192000" cy="646771"/>
          </a:xfrm>
        </p:spPr>
        <p:txBody>
          <a:bodyPr>
            <a:normAutofit fontScale="90000"/>
          </a:bodyPr>
          <a:lstStyle/>
          <a:p>
            <a:pPr algn="ctr"/>
            <a:r>
              <a:rPr lang="es-PE" b="1" u="sng" dirty="0" smtClean="0"/>
              <a:t>Apolíneo </a:t>
            </a:r>
            <a:r>
              <a:rPr lang="es-PE" b="1" u="sng" dirty="0"/>
              <a:t>/ </a:t>
            </a:r>
            <a:r>
              <a:rPr lang="es-PE" b="1" u="sng" dirty="0" smtClean="0"/>
              <a:t>Dionisiaco</a:t>
            </a:r>
            <a:endParaRPr lang="es-PE" b="1" u="sng" dirty="0"/>
          </a:p>
        </p:txBody>
      </p:sp>
      <p:sp>
        <p:nvSpPr>
          <p:cNvPr id="3" name="Rectángulo 2"/>
          <p:cNvSpPr/>
          <p:nvPr/>
        </p:nvSpPr>
        <p:spPr>
          <a:xfrm>
            <a:off x="211873" y="4258651"/>
            <a:ext cx="11768254" cy="1384995"/>
          </a:xfrm>
          <a:prstGeom prst="rect">
            <a:avLst/>
          </a:prstGeom>
          <a:solidFill>
            <a:schemeClr val="bg1">
              <a:alpha val="56000"/>
            </a:schemeClr>
          </a:solidFill>
        </p:spPr>
        <p:txBody>
          <a:bodyPr wrap="square">
            <a:spAutoFit/>
          </a:bodyPr>
          <a:lstStyle/>
          <a:p>
            <a:r>
              <a:rPr lang="es-PE" sz="2800" dirty="0"/>
              <a:t>“La falta de conocimiento que el ser humano tiene </a:t>
            </a:r>
            <a:r>
              <a:rPr lang="es-PE" sz="2800" dirty="0">
                <a:solidFill>
                  <a:schemeClr val="accent1">
                    <a:lumMod val="20000"/>
                    <a:lumOff val="80000"/>
                  </a:schemeClr>
                </a:solidFill>
              </a:rPr>
              <a:t>acerca de sí mismo </a:t>
            </a:r>
            <a:r>
              <a:rPr lang="es-PE" sz="2800" dirty="0"/>
              <a:t>es el problema sofocleo, la falta de conocimiento que el ser humano tiene </a:t>
            </a:r>
            <a:r>
              <a:rPr lang="es-PE" sz="2800" dirty="0">
                <a:solidFill>
                  <a:schemeClr val="accent1">
                    <a:lumMod val="20000"/>
                    <a:lumOff val="80000"/>
                  </a:schemeClr>
                </a:solidFill>
              </a:rPr>
              <a:t>acerca de los dioses </a:t>
            </a:r>
            <a:r>
              <a:rPr lang="es-PE" sz="2800" dirty="0"/>
              <a:t>es el problema esquileo.” (Parte 3</a:t>
            </a:r>
            <a:r>
              <a:rPr lang="es-PE" sz="2800" dirty="0" smtClean="0"/>
              <a:t>)</a:t>
            </a:r>
            <a:endParaRPr lang="es-PE" sz="60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138340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0" y="0"/>
            <a:ext cx="12192000" cy="646771"/>
          </a:xfrm>
        </p:spPr>
        <p:txBody>
          <a:bodyPr>
            <a:normAutofit fontScale="90000"/>
          </a:bodyPr>
          <a:lstStyle/>
          <a:p>
            <a:pPr algn="ctr"/>
            <a:r>
              <a:rPr lang="es-PE" b="1" u="sng" dirty="0" smtClean="0"/>
              <a:t>Apolíneo </a:t>
            </a:r>
            <a:r>
              <a:rPr lang="es-PE" b="1" u="sng" dirty="0"/>
              <a:t>/ </a:t>
            </a:r>
            <a:r>
              <a:rPr lang="es-PE" b="1" u="sng" dirty="0" smtClean="0"/>
              <a:t>Dionisiaco</a:t>
            </a:r>
            <a:endParaRPr lang="es-PE" b="1" u="sng" dirty="0"/>
          </a:p>
        </p:txBody>
      </p:sp>
      <p:sp>
        <p:nvSpPr>
          <p:cNvPr id="3" name="Rectángulo 2"/>
          <p:cNvSpPr/>
          <p:nvPr/>
        </p:nvSpPr>
        <p:spPr>
          <a:xfrm>
            <a:off x="211873" y="1064783"/>
            <a:ext cx="11768254" cy="5955348"/>
          </a:xfrm>
          <a:prstGeom prst="rect">
            <a:avLst/>
          </a:prstGeom>
        </p:spPr>
        <p:txBody>
          <a:bodyPr wrap="square">
            <a:spAutoFit/>
          </a:bodyPr>
          <a:lstStyle/>
          <a:p>
            <a:pPr algn="just"/>
            <a:r>
              <a:rPr lang="es-PE" sz="2400" dirty="0" smtClean="0"/>
              <a:t>“</a:t>
            </a:r>
            <a:r>
              <a:rPr lang="es-PE" sz="2400" dirty="0"/>
              <a:t>El culto de las imágenes en la cultura apolínea, ya se </a:t>
            </a:r>
            <a:r>
              <a:rPr lang="es-PE" sz="2400" dirty="0" smtClean="0"/>
              <a:t>expresase </a:t>
            </a:r>
            <a:r>
              <a:rPr lang="es-PE" sz="2400" dirty="0"/>
              <a:t>ésta en el templo, o en la estatua, o en la epopeya homérica, tenía su meta sublime en </a:t>
            </a:r>
            <a:r>
              <a:rPr lang="es-PE" sz="2400" dirty="0">
                <a:solidFill>
                  <a:srgbClr val="FF0000"/>
                </a:solidFill>
              </a:rPr>
              <a:t>la exigencia de la ética de la mesura</a:t>
            </a:r>
            <a:r>
              <a:rPr lang="es-PE" sz="2400" dirty="0"/>
              <a:t>, exigencia que corre paralela a la exigencia estética de la belleza. La mesura instituida como exigencia no resulta posible más que allí donde se considera que la mesura, el límite, es conocible . </a:t>
            </a:r>
            <a:r>
              <a:rPr lang="es-PE" sz="2400" dirty="0">
                <a:solidFill>
                  <a:srgbClr val="FF0000"/>
                </a:solidFill>
              </a:rPr>
              <a:t>Para poder respetar los propios límites hay que conocerlos</a:t>
            </a:r>
            <a:r>
              <a:rPr lang="es-PE" sz="2400" dirty="0"/>
              <a:t>: de aquí la admonición apolínea </a:t>
            </a:r>
            <a:r>
              <a:rPr lang="es-PE" sz="2400" dirty="0" smtClean="0"/>
              <a:t>[</a:t>
            </a:r>
            <a:r>
              <a:rPr lang="es-PE" sz="2400" dirty="0"/>
              <a:t>conócete a ti mismo]. Pero el único espejo en que el griego apolíneo podía verse, es decir, conocerse, era el mundo de los dioses olímpicos: y en éste </a:t>
            </a:r>
            <a:r>
              <a:rPr lang="es-PE" sz="2400" dirty="0" smtClean="0"/>
              <a:t>reconocía </a:t>
            </a:r>
            <a:r>
              <a:rPr lang="es-PE" sz="2400" dirty="0"/>
              <a:t>él su esencia más propia, envuelta en la bella apariencia del sueño. La mesura, bajo yugo se movía el nuevo mundo divino (frente a un derrocado mundo de Titanes), era la mesura de la belleza: </a:t>
            </a:r>
            <a:r>
              <a:rPr lang="es-PE" sz="2400" dirty="0">
                <a:solidFill>
                  <a:srgbClr val="FF0000"/>
                </a:solidFill>
              </a:rPr>
              <a:t>el límite que el griego tenía que respetar era el de la bella apariencia. </a:t>
            </a:r>
            <a:r>
              <a:rPr lang="es-PE" sz="2400" dirty="0">
                <a:solidFill>
                  <a:schemeClr val="accent1"/>
                </a:solidFill>
              </a:rPr>
              <a:t>La finalidad más íntima de una cultura orientada hacia la apariencia y la mesura sólo puede ser, en efecto, el encubrimiento de la verdad</a:t>
            </a:r>
            <a:r>
              <a:rPr lang="es-PE" sz="2400" dirty="0"/>
              <a:t>: tanto al infatigable investigador que está al servicio de la verdad como al prepotente Titán se les gritaba el amonestador </a:t>
            </a:r>
            <a:r>
              <a:rPr lang="es-PE" sz="2400" dirty="0" smtClean="0"/>
              <a:t>[</a:t>
            </a:r>
            <a:r>
              <a:rPr lang="es-PE" sz="2400" dirty="0"/>
              <a:t>nada demasiado].” </a:t>
            </a:r>
            <a:r>
              <a:rPr lang="es-PE" sz="2400" dirty="0" smtClean="0"/>
              <a:t>(El nacimiento de la tragedia. Parte </a:t>
            </a:r>
            <a:r>
              <a:rPr lang="es-PE" sz="2400" dirty="0"/>
              <a:t>2)</a:t>
            </a:r>
          </a:p>
          <a:p>
            <a:pPr>
              <a:lnSpc>
                <a:spcPct val="107000"/>
              </a:lnSpc>
              <a:spcAft>
                <a:spcPts val="800"/>
              </a:spcAft>
            </a:pPr>
            <a:endParaRPr lang="es-PE" sz="44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1095842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211873" y="646770"/>
            <a:ext cx="11600376" cy="6064697"/>
          </a:xfrm>
          <a:prstGeom prst="rect">
            <a:avLst/>
          </a:prstGeom>
        </p:spPr>
      </p:pic>
      <p:sp>
        <p:nvSpPr>
          <p:cNvPr id="2" name="Título 1"/>
          <p:cNvSpPr>
            <a:spLocks noGrp="1"/>
          </p:cNvSpPr>
          <p:nvPr>
            <p:ph type="title"/>
          </p:nvPr>
        </p:nvSpPr>
        <p:spPr>
          <a:xfrm>
            <a:off x="0" y="0"/>
            <a:ext cx="12192000" cy="646771"/>
          </a:xfrm>
        </p:spPr>
        <p:txBody>
          <a:bodyPr>
            <a:normAutofit fontScale="90000"/>
          </a:bodyPr>
          <a:lstStyle/>
          <a:p>
            <a:pPr algn="ctr"/>
            <a:r>
              <a:rPr lang="es-PE" b="1" u="sng" dirty="0" smtClean="0"/>
              <a:t>Apolíneo </a:t>
            </a:r>
            <a:r>
              <a:rPr lang="es-PE" b="1" u="sng" dirty="0"/>
              <a:t>/ </a:t>
            </a:r>
            <a:r>
              <a:rPr lang="es-PE" b="1" u="sng" dirty="0" smtClean="0"/>
              <a:t>Dionisiaco</a:t>
            </a:r>
            <a:endParaRPr lang="es-PE" b="1" u="sng" dirty="0"/>
          </a:p>
        </p:txBody>
      </p:sp>
      <p:sp>
        <p:nvSpPr>
          <p:cNvPr id="3" name="Rectángulo 2"/>
          <p:cNvSpPr/>
          <p:nvPr/>
        </p:nvSpPr>
        <p:spPr>
          <a:xfrm>
            <a:off x="211873" y="646771"/>
            <a:ext cx="11600376" cy="1815882"/>
          </a:xfrm>
          <a:prstGeom prst="rect">
            <a:avLst/>
          </a:prstGeom>
          <a:solidFill>
            <a:schemeClr val="bg1">
              <a:alpha val="56000"/>
            </a:schemeClr>
          </a:solidFill>
        </p:spPr>
        <p:txBody>
          <a:bodyPr wrap="square">
            <a:spAutoFit/>
          </a:bodyPr>
          <a:lstStyle/>
          <a:p>
            <a:pPr algn="just"/>
            <a:r>
              <a:rPr lang="es-PE" sz="2800" dirty="0" smtClean="0"/>
              <a:t>Lo </a:t>
            </a:r>
            <a:r>
              <a:rPr lang="es-PE" sz="2800" dirty="0">
                <a:solidFill>
                  <a:srgbClr val="FF0000"/>
                </a:solidFill>
              </a:rPr>
              <a:t>sublime</a:t>
            </a:r>
            <a:r>
              <a:rPr lang="es-PE" sz="2800" dirty="0"/>
              <a:t> (que escapa la medida humana, “sometimiento artístico de lo espantoso” (parte 3) y lo </a:t>
            </a:r>
            <a:r>
              <a:rPr lang="es-PE" sz="2800" dirty="0">
                <a:solidFill>
                  <a:srgbClr val="FF0000"/>
                </a:solidFill>
              </a:rPr>
              <a:t>ridículo</a:t>
            </a:r>
            <a:r>
              <a:rPr lang="es-PE" sz="2800" dirty="0"/>
              <a:t>, “descarga artística de la náusea de lo absurdo” (parte 3) se unen ambas para formar la obra de arte que juega con la “</a:t>
            </a:r>
            <a:r>
              <a:rPr lang="es-PE" sz="2800" dirty="0">
                <a:solidFill>
                  <a:srgbClr val="FF0000"/>
                </a:solidFill>
              </a:rPr>
              <a:t>embriaguez</a:t>
            </a:r>
            <a:r>
              <a:rPr lang="es-PE" sz="2800" dirty="0" smtClean="0"/>
              <a:t>”</a:t>
            </a:r>
            <a:endParaRPr lang="es-PE" sz="60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6424108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0" y="0"/>
            <a:ext cx="12192000" cy="646771"/>
          </a:xfrm>
        </p:spPr>
        <p:txBody>
          <a:bodyPr>
            <a:normAutofit fontScale="90000"/>
          </a:bodyPr>
          <a:lstStyle/>
          <a:p>
            <a:pPr algn="ctr"/>
            <a:r>
              <a:rPr lang="es-PE" b="1" u="sng" dirty="0" smtClean="0"/>
              <a:t>Apolíneo </a:t>
            </a:r>
            <a:r>
              <a:rPr lang="es-PE" b="1" u="sng" dirty="0"/>
              <a:t>/ </a:t>
            </a:r>
            <a:r>
              <a:rPr lang="es-PE" b="1" u="sng" dirty="0" smtClean="0"/>
              <a:t>Dionisiaco</a:t>
            </a:r>
            <a:endParaRPr lang="es-PE" b="1" u="sng" dirty="0"/>
          </a:p>
        </p:txBody>
      </p:sp>
      <p:sp>
        <p:nvSpPr>
          <p:cNvPr id="4" name="Rectángulo 3"/>
          <p:cNvSpPr/>
          <p:nvPr/>
        </p:nvSpPr>
        <p:spPr>
          <a:xfrm>
            <a:off x="579863" y="1011928"/>
            <a:ext cx="10928196" cy="4816896"/>
          </a:xfrm>
          <a:prstGeom prst="rect">
            <a:avLst/>
          </a:prstGeom>
        </p:spPr>
        <p:txBody>
          <a:bodyPr wrap="square">
            <a:spAutoFit/>
          </a:bodyPr>
          <a:lstStyle/>
          <a:p>
            <a:pPr algn="just">
              <a:lnSpc>
                <a:spcPct val="107000"/>
              </a:lnSpc>
              <a:spcAft>
                <a:spcPts val="800"/>
              </a:spcAft>
            </a:pPr>
            <a:r>
              <a:rPr lang="es-PE" sz="2400" dirty="0">
                <a:latin typeface="Calibri" panose="020F0502020204030204" pitchFamily="34" charset="0"/>
                <a:ea typeface="Calibri" panose="020F0502020204030204" pitchFamily="34" charset="0"/>
                <a:cs typeface="Times New Roman" panose="02020603050405020304" pitchFamily="18" charset="0"/>
              </a:rPr>
              <a:t>“Notamos, pues, al mismo tiempo, una cierta indiferencia con respecto a la apariencia, la cual tiene que renunciar aquí a sus pretensiones externas, a sus exigencias soberanas. La </a:t>
            </a:r>
            <a:r>
              <a:rPr lang="es-PE" sz="2400" dirty="0">
                <a:solidFill>
                  <a:schemeClr val="accent6"/>
                </a:solidFill>
                <a:latin typeface="Calibri" panose="020F0502020204030204" pitchFamily="34" charset="0"/>
                <a:ea typeface="Calibri" panose="020F0502020204030204" pitchFamily="34" charset="0"/>
                <a:cs typeface="Times New Roman" panose="02020603050405020304" pitchFamily="18" charset="0"/>
              </a:rPr>
              <a:t>apariencia</a:t>
            </a:r>
            <a:r>
              <a:rPr lang="es-PE" sz="2400" dirty="0">
                <a:latin typeface="Calibri" panose="020F0502020204030204" pitchFamily="34" charset="0"/>
                <a:ea typeface="Calibri" panose="020F0502020204030204" pitchFamily="34" charset="0"/>
                <a:cs typeface="Times New Roman" panose="02020603050405020304" pitchFamily="18" charset="0"/>
              </a:rPr>
              <a:t> ya no es gozada en modo alguno como apariencia, sino como </a:t>
            </a:r>
            <a:r>
              <a:rPr lang="es-PE" sz="2400" dirty="0">
                <a:solidFill>
                  <a:schemeClr val="accent6"/>
                </a:solidFill>
                <a:latin typeface="Calibri" panose="020F0502020204030204" pitchFamily="34" charset="0"/>
                <a:ea typeface="Calibri" panose="020F0502020204030204" pitchFamily="34" charset="0"/>
                <a:cs typeface="Times New Roman" panose="02020603050405020304" pitchFamily="18" charset="0"/>
              </a:rPr>
              <a:t>símbolo</a:t>
            </a:r>
            <a:r>
              <a:rPr lang="es-PE" sz="2400" dirty="0">
                <a:latin typeface="Calibri" panose="020F0502020204030204" pitchFamily="34" charset="0"/>
                <a:ea typeface="Calibri" panose="020F0502020204030204" pitchFamily="34" charset="0"/>
                <a:cs typeface="Times New Roman" panose="02020603050405020304" pitchFamily="18" charset="0"/>
              </a:rPr>
              <a:t>, como signo de la </a:t>
            </a:r>
            <a:r>
              <a:rPr lang="es-PE" sz="2400" dirty="0">
                <a:solidFill>
                  <a:schemeClr val="accent6"/>
                </a:solidFill>
                <a:latin typeface="Calibri" panose="020F0502020204030204" pitchFamily="34" charset="0"/>
                <a:ea typeface="Calibri" panose="020F0502020204030204" pitchFamily="34" charset="0"/>
                <a:cs typeface="Times New Roman" panose="02020603050405020304" pitchFamily="18" charset="0"/>
              </a:rPr>
              <a:t>verdad</a:t>
            </a:r>
            <a:r>
              <a:rPr lang="es-PE" sz="2400" dirty="0">
                <a:latin typeface="Calibri" panose="020F0502020204030204" pitchFamily="34" charset="0"/>
                <a:ea typeface="Calibri" panose="020F0502020204030204" pitchFamily="34" charset="0"/>
                <a:cs typeface="Times New Roman" panose="02020603050405020304" pitchFamily="18" charset="0"/>
              </a:rPr>
              <a:t>. De aquí la fusión –en sí misma chocante– de los medios artísticos. El indicio más claro de este desdén por la apariencia es la </a:t>
            </a:r>
            <a:r>
              <a:rPr lang="es-PE" sz="2400" dirty="0">
                <a:solidFill>
                  <a:schemeClr val="accent6"/>
                </a:solidFill>
                <a:latin typeface="Calibri" panose="020F0502020204030204" pitchFamily="34" charset="0"/>
                <a:ea typeface="Calibri" panose="020F0502020204030204" pitchFamily="34" charset="0"/>
                <a:cs typeface="Times New Roman" panose="02020603050405020304" pitchFamily="18" charset="0"/>
              </a:rPr>
              <a:t>máscara</a:t>
            </a:r>
            <a:r>
              <a:rPr lang="es-PE" sz="2400" dirty="0">
                <a:latin typeface="Calibri" panose="020F0502020204030204" pitchFamily="34" charset="0"/>
                <a:ea typeface="Calibri" panose="020F0502020204030204" pitchFamily="34" charset="0"/>
                <a:cs typeface="Times New Roman" panose="02020603050405020304" pitchFamily="18" charset="0"/>
              </a:rPr>
              <a:t>. Al espectador se le hace, pues, la exigencia dionisíaca consistente en que a él todos se le presenta mágicamente transformado, en que él ve siempre algo más que el símbolo, en que todo el mundo visible de la escena y de la orquesta es el reino de los milagros. ¿Pero dónde está el poder que traslada al espectador a ese estado de ánimo creyente en milagros, mediante el cual ve transformadas mágicamente las cosas? ¿Quién vence al poder de la apariencia, y la </a:t>
            </a:r>
            <a:r>
              <a:rPr lang="es-PE" sz="2400" dirty="0" err="1">
                <a:latin typeface="Calibri" panose="020F0502020204030204" pitchFamily="34" charset="0"/>
                <a:ea typeface="Calibri" panose="020F0502020204030204" pitchFamily="34" charset="0"/>
                <a:cs typeface="Times New Roman" panose="02020603050405020304" pitchFamily="18" charset="0"/>
              </a:rPr>
              <a:t>depotencia</a:t>
            </a:r>
            <a:r>
              <a:rPr lang="es-PE" sz="2400" dirty="0">
                <a:latin typeface="Calibri" panose="020F0502020204030204" pitchFamily="34" charset="0"/>
                <a:ea typeface="Calibri" panose="020F0502020204030204" pitchFamily="34" charset="0"/>
                <a:cs typeface="Times New Roman" panose="02020603050405020304" pitchFamily="18" charset="0"/>
              </a:rPr>
              <a:t>, reduciéndola a símbolo? </a:t>
            </a:r>
            <a:r>
              <a:rPr lang="es-PE" sz="2400" dirty="0">
                <a:solidFill>
                  <a:srgbClr val="FF0000"/>
                </a:solidFill>
                <a:latin typeface="Calibri" panose="020F0502020204030204" pitchFamily="34" charset="0"/>
                <a:ea typeface="Calibri" panose="020F0502020204030204" pitchFamily="34" charset="0"/>
                <a:cs typeface="Times New Roman" panose="02020603050405020304" pitchFamily="18" charset="0"/>
              </a:rPr>
              <a:t>Es la música</a:t>
            </a:r>
            <a:r>
              <a:rPr lang="es-PE" sz="2400" dirty="0">
                <a:latin typeface="Calibri" panose="020F0502020204030204" pitchFamily="34" charset="0"/>
                <a:ea typeface="Calibri" panose="020F0502020204030204" pitchFamily="34" charset="0"/>
                <a:cs typeface="Times New Roman" panose="02020603050405020304" pitchFamily="18" charset="0"/>
              </a:rPr>
              <a:t>.–“ (Parte 3)</a:t>
            </a:r>
          </a:p>
        </p:txBody>
      </p:sp>
    </p:spTree>
    <p:extLst>
      <p:ext uri="{BB962C8B-B14F-4D97-AF65-F5344CB8AC3E}">
        <p14:creationId xmlns:p14="http://schemas.microsoft.com/office/powerpoint/2010/main" val="10875475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E" dirty="0" smtClean="0"/>
              <a:t>Obras recomendadas:</a:t>
            </a:r>
            <a:endParaRPr lang="es-PE" dirty="0"/>
          </a:p>
        </p:txBody>
      </p:sp>
      <p:sp>
        <p:nvSpPr>
          <p:cNvPr id="3" name="Marcador de contenido 2"/>
          <p:cNvSpPr>
            <a:spLocks noGrp="1"/>
          </p:cNvSpPr>
          <p:nvPr>
            <p:ph idx="1"/>
          </p:nvPr>
        </p:nvSpPr>
        <p:spPr>
          <a:xfrm>
            <a:off x="838200" y="1825625"/>
            <a:ext cx="5954486" cy="4351338"/>
          </a:xfrm>
        </p:spPr>
        <p:txBody>
          <a:bodyPr>
            <a:normAutofit lnSpcReduction="10000"/>
          </a:bodyPr>
          <a:lstStyle/>
          <a:p>
            <a:r>
              <a:rPr lang="es-PE" dirty="0" smtClean="0"/>
              <a:t>El nacimiento de la tragedia (1872)</a:t>
            </a:r>
          </a:p>
          <a:p>
            <a:r>
              <a:rPr lang="es-PE" dirty="0" smtClean="0"/>
              <a:t>Humano, demasiado humano (1878)</a:t>
            </a:r>
          </a:p>
          <a:p>
            <a:r>
              <a:rPr lang="es-PE" dirty="0" smtClean="0"/>
              <a:t>Así hablaba </a:t>
            </a:r>
            <a:r>
              <a:rPr lang="es-PE" dirty="0" err="1" smtClean="0"/>
              <a:t>Zaratustra</a:t>
            </a:r>
            <a:r>
              <a:rPr lang="es-PE" dirty="0" smtClean="0"/>
              <a:t> (1885)</a:t>
            </a:r>
          </a:p>
          <a:p>
            <a:r>
              <a:rPr lang="es-PE" dirty="0" smtClean="0"/>
              <a:t>Más allá del bien y el mal (1886)</a:t>
            </a:r>
          </a:p>
          <a:p>
            <a:r>
              <a:rPr lang="es-PE" dirty="0" smtClean="0"/>
              <a:t>La Gaya ciencia (1887)</a:t>
            </a:r>
          </a:p>
          <a:p>
            <a:r>
              <a:rPr lang="es-PE" dirty="0" smtClean="0"/>
              <a:t>Genealogía de la moral (1887)</a:t>
            </a:r>
          </a:p>
          <a:p>
            <a:r>
              <a:rPr lang="es-PE" dirty="0" smtClean="0"/>
              <a:t>El crepúsculo de los ídolos (1888)</a:t>
            </a:r>
          </a:p>
          <a:p>
            <a:r>
              <a:rPr lang="es-PE" dirty="0" smtClean="0"/>
              <a:t>El anticristo (1888)</a:t>
            </a:r>
          </a:p>
          <a:p>
            <a:r>
              <a:rPr lang="es-PE" dirty="0" err="1" smtClean="0"/>
              <a:t>Ecce</a:t>
            </a:r>
            <a:r>
              <a:rPr lang="es-PE" dirty="0" smtClean="0"/>
              <a:t> Homo (1888) …</a:t>
            </a:r>
            <a:r>
              <a:rPr lang="es-PE" dirty="0" err="1" smtClean="0"/>
              <a:t>etc</a:t>
            </a:r>
            <a:r>
              <a:rPr lang="es-PE" dirty="0" smtClean="0"/>
              <a:t>!</a:t>
            </a:r>
          </a:p>
          <a:p>
            <a:endParaRPr lang="es-PE" dirty="0" smtClean="0"/>
          </a:p>
        </p:txBody>
      </p:sp>
      <p:pic>
        <p:nvPicPr>
          <p:cNvPr id="3074" name="Picture 2" descr="http://nietzschehaus.ch/wp-content/uploads/2015/06/1.3-02-Kachel-Basel-Atelierfoto-600x45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92686" y="1825625"/>
            <a:ext cx="5124994" cy="41702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27419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0" y="0"/>
            <a:ext cx="12192000" cy="646771"/>
          </a:xfrm>
        </p:spPr>
        <p:txBody>
          <a:bodyPr>
            <a:normAutofit fontScale="90000"/>
          </a:bodyPr>
          <a:lstStyle/>
          <a:p>
            <a:pPr algn="ctr"/>
            <a:r>
              <a:rPr lang="es-PE" b="1" u="sng" dirty="0" smtClean="0"/>
              <a:t>Apolíneo </a:t>
            </a:r>
            <a:r>
              <a:rPr lang="es-PE" b="1" u="sng" dirty="0"/>
              <a:t>/ </a:t>
            </a:r>
            <a:r>
              <a:rPr lang="es-PE" b="1" u="sng" dirty="0" smtClean="0"/>
              <a:t>Dionisiaco</a:t>
            </a:r>
            <a:endParaRPr lang="es-PE" b="1" u="sng" dirty="0"/>
          </a:p>
        </p:txBody>
      </p:sp>
      <p:sp>
        <p:nvSpPr>
          <p:cNvPr id="4" name="Rectángulo 3"/>
          <p:cNvSpPr/>
          <p:nvPr/>
        </p:nvSpPr>
        <p:spPr>
          <a:xfrm>
            <a:off x="579863" y="1011928"/>
            <a:ext cx="10928196" cy="5552546"/>
          </a:xfrm>
          <a:prstGeom prst="rect">
            <a:avLst/>
          </a:prstGeom>
        </p:spPr>
        <p:txBody>
          <a:bodyPr wrap="square">
            <a:spAutoFit/>
          </a:bodyPr>
          <a:lstStyle/>
          <a:p>
            <a:pPr algn="just">
              <a:lnSpc>
                <a:spcPct val="107000"/>
              </a:lnSpc>
              <a:spcAft>
                <a:spcPts val="800"/>
              </a:spcAft>
            </a:pPr>
            <a:r>
              <a:rPr lang="es-PE" sz="2400" dirty="0">
                <a:latin typeface="Calibri" panose="020F0502020204030204" pitchFamily="34" charset="0"/>
                <a:ea typeface="Calibri" panose="020F0502020204030204" pitchFamily="34" charset="0"/>
                <a:cs typeface="Times New Roman" panose="02020603050405020304" pitchFamily="18" charset="0"/>
              </a:rPr>
              <a:t>“el límite de la poesía queda determinado por la </a:t>
            </a:r>
            <a:r>
              <a:rPr lang="es-PE" sz="2400" dirty="0" err="1">
                <a:latin typeface="Calibri" panose="020F0502020204030204" pitchFamily="34" charset="0"/>
                <a:ea typeface="Calibri" panose="020F0502020204030204" pitchFamily="34" charset="0"/>
                <a:cs typeface="Times New Roman" panose="02020603050405020304" pitchFamily="18" charset="0"/>
              </a:rPr>
              <a:t>expresabilidad</a:t>
            </a:r>
            <a:r>
              <a:rPr lang="es-PE" sz="2400" dirty="0">
                <a:latin typeface="Calibri" panose="020F0502020204030204" pitchFamily="34" charset="0"/>
                <a:ea typeface="Calibri" panose="020F0502020204030204" pitchFamily="34" charset="0"/>
                <a:cs typeface="Times New Roman" panose="02020603050405020304" pitchFamily="18" charset="0"/>
              </a:rPr>
              <a:t> del sentimiento. Las otras dos especies de comunicación son completamente instintivas, actúan sin consciencia, y sin embargo lo hacen de una manera adecuada a la finalidad. Son el lenguaje de los gestos y el de los sonidos” (parte 4</a:t>
            </a:r>
            <a:r>
              <a:rPr lang="es-PE" sz="2400" dirty="0" smtClean="0">
                <a:latin typeface="Calibri" panose="020F0502020204030204" pitchFamily="34" charset="0"/>
                <a:ea typeface="Calibri" panose="020F0502020204030204" pitchFamily="34" charset="0"/>
                <a:cs typeface="Times New Roman" panose="02020603050405020304" pitchFamily="18" charset="0"/>
              </a:rPr>
              <a:t>)</a:t>
            </a:r>
          </a:p>
          <a:p>
            <a:pPr>
              <a:lnSpc>
                <a:spcPct val="107000"/>
              </a:lnSpc>
              <a:spcAft>
                <a:spcPts val="800"/>
              </a:spcAft>
            </a:pPr>
            <a:endParaRPr lang="es-PE" sz="2400" dirty="0" smtClean="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s-PE"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s-PE" sz="2400" dirty="0" smtClean="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s-PE"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s-PE" sz="2400" dirty="0" smtClean="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s-PE" sz="24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s-PE" sz="2400" dirty="0">
                <a:latin typeface="Calibri" panose="020F0502020204030204" pitchFamily="34" charset="0"/>
                <a:ea typeface="Calibri" panose="020F0502020204030204" pitchFamily="34" charset="0"/>
                <a:cs typeface="Times New Roman" panose="02020603050405020304" pitchFamily="18" charset="0"/>
              </a:rPr>
              <a:t>“lo que el sonido simboliza son los diferentes modos de placer y de displacer –sin ninguna representación concomitante.” (parte 4)</a:t>
            </a:r>
          </a:p>
        </p:txBody>
      </p:sp>
      <p:pic>
        <p:nvPicPr>
          <p:cNvPr id="3" name="Imagen 2"/>
          <p:cNvPicPr>
            <a:picLocks noChangeAspect="1"/>
          </p:cNvPicPr>
          <p:nvPr/>
        </p:nvPicPr>
        <p:blipFill>
          <a:blip r:embed="rId2"/>
          <a:stretch>
            <a:fillRect/>
          </a:stretch>
        </p:blipFill>
        <p:spPr>
          <a:xfrm>
            <a:off x="4490084" y="2751772"/>
            <a:ext cx="2901315" cy="2846227"/>
          </a:xfrm>
          <a:prstGeom prst="rect">
            <a:avLst/>
          </a:prstGeom>
        </p:spPr>
      </p:pic>
    </p:spTree>
    <p:extLst>
      <p:ext uri="{BB962C8B-B14F-4D97-AF65-F5344CB8AC3E}">
        <p14:creationId xmlns:p14="http://schemas.microsoft.com/office/powerpoint/2010/main" val="358881617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0" y="0"/>
            <a:ext cx="12192000" cy="646771"/>
          </a:xfrm>
        </p:spPr>
        <p:txBody>
          <a:bodyPr>
            <a:normAutofit fontScale="90000"/>
          </a:bodyPr>
          <a:lstStyle/>
          <a:p>
            <a:pPr algn="ctr"/>
            <a:r>
              <a:rPr lang="es-PE" b="1" u="sng" dirty="0" smtClean="0"/>
              <a:t>Apolíneo </a:t>
            </a:r>
            <a:r>
              <a:rPr lang="es-PE" b="1" u="sng" dirty="0"/>
              <a:t>/ </a:t>
            </a:r>
            <a:r>
              <a:rPr lang="es-PE" b="1" u="sng" dirty="0" smtClean="0"/>
              <a:t>Dionisiaco</a:t>
            </a:r>
            <a:endParaRPr lang="es-PE" b="1" u="sng" dirty="0"/>
          </a:p>
        </p:txBody>
      </p:sp>
      <p:sp>
        <p:nvSpPr>
          <p:cNvPr id="4" name="Rectángulo 3"/>
          <p:cNvSpPr/>
          <p:nvPr/>
        </p:nvSpPr>
        <p:spPr>
          <a:xfrm>
            <a:off x="579863" y="1011928"/>
            <a:ext cx="10928196" cy="487506"/>
          </a:xfrm>
          <a:prstGeom prst="rect">
            <a:avLst/>
          </a:prstGeom>
        </p:spPr>
        <p:txBody>
          <a:bodyPr wrap="square">
            <a:spAutoFit/>
          </a:bodyPr>
          <a:lstStyle/>
          <a:p>
            <a:pPr>
              <a:lnSpc>
                <a:spcPct val="107000"/>
              </a:lnSpc>
              <a:spcAft>
                <a:spcPts val="800"/>
              </a:spcAft>
            </a:pPr>
            <a:r>
              <a:rPr lang="es-PE" sz="2400" dirty="0" smtClean="0">
                <a:latin typeface="Calibri" panose="020F0502020204030204" pitchFamily="34" charset="0"/>
                <a:ea typeface="Calibri" panose="020F0502020204030204" pitchFamily="34" charset="0"/>
                <a:cs typeface="Times New Roman" panose="02020603050405020304" pitchFamily="18" charset="0"/>
              </a:rPr>
              <a:t>¿Pensamiento Discursivo o el Arte?</a:t>
            </a:r>
            <a:endParaRPr lang="es-PE" sz="2400" dirty="0">
              <a:latin typeface="Calibri" panose="020F0502020204030204" pitchFamily="34" charset="0"/>
              <a:ea typeface="Calibri" panose="020F0502020204030204" pitchFamily="34" charset="0"/>
              <a:cs typeface="Times New Roman" panose="02020603050405020304" pitchFamily="18" charset="0"/>
            </a:endParaRPr>
          </a:p>
        </p:txBody>
      </p:sp>
      <p:pic>
        <p:nvPicPr>
          <p:cNvPr id="5" name="Imagen 4"/>
          <p:cNvPicPr>
            <a:picLocks noChangeAspect="1"/>
          </p:cNvPicPr>
          <p:nvPr/>
        </p:nvPicPr>
        <p:blipFill>
          <a:blip r:embed="rId2"/>
          <a:stretch>
            <a:fillRect/>
          </a:stretch>
        </p:blipFill>
        <p:spPr>
          <a:xfrm>
            <a:off x="579863" y="1839260"/>
            <a:ext cx="5041448" cy="4503693"/>
          </a:xfrm>
          <a:prstGeom prst="rect">
            <a:avLst/>
          </a:prstGeom>
        </p:spPr>
      </p:pic>
      <p:pic>
        <p:nvPicPr>
          <p:cNvPr id="6" name="Imagen 5"/>
          <p:cNvPicPr>
            <a:picLocks noChangeAspect="1"/>
          </p:cNvPicPr>
          <p:nvPr/>
        </p:nvPicPr>
        <p:blipFill>
          <a:blip r:embed="rId3"/>
          <a:stretch>
            <a:fillRect/>
          </a:stretch>
        </p:blipFill>
        <p:spPr>
          <a:xfrm>
            <a:off x="6425080" y="855450"/>
            <a:ext cx="4858127" cy="5623186"/>
          </a:xfrm>
          <a:prstGeom prst="rect">
            <a:avLst/>
          </a:prstGeom>
        </p:spPr>
      </p:pic>
    </p:spTree>
    <p:extLst>
      <p:ext uri="{BB962C8B-B14F-4D97-AF65-F5344CB8AC3E}">
        <p14:creationId xmlns:p14="http://schemas.microsoft.com/office/powerpoint/2010/main" val="17785190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a:blip r:embed="rId2"/>
          <a:stretch>
            <a:fillRect/>
          </a:stretch>
        </p:blipFill>
        <p:spPr>
          <a:xfrm>
            <a:off x="1087255" y="1695114"/>
            <a:ext cx="9240968" cy="5041872"/>
          </a:xfrm>
          <a:prstGeom prst="rect">
            <a:avLst/>
          </a:prstGeom>
        </p:spPr>
      </p:pic>
      <p:sp>
        <p:nvSpPr>
          <p:cNvPr id="2" name="Título 1"/>
          <p:cNvSpPr>
            <a:spLocks noGrp="1"/>
          </p:cNvSpPr>
          <p:nvPr>
            <p:ph type="title"/>
          </p:nvPr>
        </p:nvSpPr>
        <p:spPr>
          <a:xfrm>
            <a:off x="0" y="0"/>
            <a:ext cx="12192000" cy="646771"/>
          </a:xfrm>
        </p:spPr>
        <p:txBody>
          <a:bodyPr>
            <a:normAutofit fontScale="90000"/>
          </a:bodyPr>
          <a:lstStyle/>
          <a:p>
            <a:pPr algn="ctr"/>
            <a:r>
              <a:rPr lang="es-PE" b="1" u="sng" dirty="0" smtClean="0"/>
              <a:t>Apolíneo </a:t>
            </a:r>
            <a:r>
              <a:rPr lang="es-PE" b="1" u="sng" dirty="0"/>
              <a:t>/ </a:t>
            </a:r>
            <a:r>
              <a:rPr lang="es-PE" b="1" u="sng" dirty="0" smtClean="0"/>
              <a:t>Dionisiaco</a:t>
            </a:r>
            <a:endParaRPr lang="es-PE" b="1" u="sng" dirty="0"/>
          </a:p>
        </p:txBody>
      </p:sp>
      <p:sp>
        <p:nvSpPr>
          <p:cNvPr id="4" name="Rectángulo 3"/>
          <p:cNvSpPr/>
          <p:nvPr/>
        </p:nvSpPr>
        <p:spPr>
          <a:xfrm>
            <a:off x="579863" y="1011928"/>
            <a:ext cx="10928196" cy="487506"/>
          </a:xfrm>
          <a:prstGeom prst="rect">
            <a:avLst/>
          </a:prstGeom>
        </p:spPr>
        <p:txBody>
          <a:bodyPr wrap="square">
            <a:spAutoFit/>
          </a:bodyPr>
          <a:lstStyle/>
          <a:p>
            <a:pPr>
              <a:lnSpc>
                <a:spcPct val="107000"/>
              </a:lnSpc>
              <a:spcAft>
                <a:spcPts val="800"/>
              </a:spcAft>
            </a:pPr>
            <a:r>
              <a:rPr lang="es-PE" sz="2400" dirty="0" smtClean="0">
                <a:latin typeface="Calibri" panose="020F0502020204030204" pitchFamily="34" charset="0"/>
                <a:ea typeface="Calibri" panose="020F0502020204030204" pitchFamily="34" charset="0"/>
                <a:cs typeface="Times New Roman" panose="02020603050405020304" pitchFamily="18" charset="0"/>
              </a:rPr>
              <a:t>Tensión de Apolíneo + Dionisiaco = Tragedia</a:t>
            </a:r>
            <a:endParaRPr lang="es-PE" sz="24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06283214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0" y="0"/>
            <a:ext cx="12192000" cy="646771"/>
          </a:xfrm>
        </p:spPr>
        <p:txBody>
          <a:bodyPr>
            <a:normAutofit fontScale="90000"/>
          </a:bodyPr>
          <a:lstStyle/>
          <a:p>
            <a:pPr algn="ctr"/>
            <a:r>
              <a:rPr lang="es-PE" b="1" u="sng" smtClean="0"/>
              <a:t>Apolíneo / Dionisiaco</a:t>
            </a:r>
            <a:endParaRPr lang="es-PE" b="1" u="sng" dirty="0"/>
          </a:p>
        </p:txBody>
      </p:sp>
      <p:pic>
        <p:nvPicPr>
          <p:cNvPr id="5" name="Imagen 4"/>
          <p:cNvPicPr>
            <a:picLocks noChangeAspect="1"/>
          </p:cNvPicPr>
          <p:nvPr/>
        </p:nvPicPr>
        <p:blipFill>
          <a:blip r:embed="rId2"/>
          <a:stretch>
            <a:fillRect/>
          </a:stretch>
        </p:blipFill>
        <p:spPr>
          <a:xfrm>
            <a:off x="3400758" y="2776615"/>
            <a:ext cx="6175677" cy="3859798"/>
          </a:xfrm>
          <a:prstGeom prst="rect">
            <a:avLst/>
          </a:prstGeom>
        </p:spPr>
      </p:pic>
      <p:pic>
        <p:nvPicPr>
          <p:cNvPr id="7" name="Imagen 6"/>
          <p:cNvPicPr>
            <a:picLocks noChangeAspect="1"/>
          </p:cNvPicPr>
          <p:nvPr/>
        </p:nvPicPr>
        <p:blipFill>
          <a:blip r:embed="rId3"/>
          <a:stretch>
            <a:fillRect/>
          </a:stretch>
        </p:blipFill>
        <p:spPr>
          <a:xfrm>
            <a:off x="254156" y="2776615"/>
            <a:ext cx="2495550" cy="2933700"/>
          </a:xfrm>
          <a:prstGeom prst="rect">
            <a:avLst/>
          </a:prstGeom>
        </p:spPr>
      </p:pic>
      <p:pic>
        <p:nvPicPr>
          <p:cNvPr id="8" name="Imagen 7"/>
          <p:cNvPicPr>
            <a:picLocks noChangeAspect="1"/>
          </p:cNvPicPr>
          <p:nvPr/>
        </p:nvPicPr>
        <p:blipFill>
          <a:blip r:embed="rId4"/>
          <a:stretch>
            <a:fillRect/>
          </a:stretch>
        </p:blipFill>
        <p:spPr>
          <a:xfrm>
            <a:off x="9937674" y="3290028"/>
            <a:ext cx="2150653" cy="2420287"/>
          </a:xfrm>
          <a:prstGeom prst="rect">
            <a:avLst/>
          </a:prstGeom>
        </p:spPr>
      </p:pic>
      <p:sp>
        <p:nvSpPr>
          <p:cNvPr id="9" name="Rectángulo 8"/>
          <p:cNvSpPr/>
          <p:nvPr/>
        </p:nvSpPr>
        <p:spPr>
          <a:xfrm>
            <a:off x="10311365" y="5711464"/>
            <a:ext cx="1403269" cy="369332"/>
          </a:xfrm>
          <a:prstGeom prst="rect">
            <a:avLst/>
          </a:prstGeom>
        </p:spPr>
        <p:txBody>
          <a:bodyPr wrap="none">
            <a:spAutoFit/>
          </a:bodyPr>
          <a:lstStyle/>
          <a:p>
            <a:r>
              <a:rPr lang="es-PE" dirty="0" smtClean="0"/>
              <a:t>F. W. </a:t>
            </a:r>
            <a:r>
              <a:rPr lang="es-PE" dirty="0" err="1" smtClean="0"/>
              <a:t>Rietschl</a:t>
            </a:r>
            <a:endParaRPr lang="es-PE" dirty="0"/>
          </a:p>
        </p:txBody>
      </p:sp>
      <p:sp>
        <p:nvSpPr>
          <p:cNvPr id="11" name="Llamada de nube 10"/>
          <p:cNvSpPr/>
          <p:nvPr/>
        </p:nvSpPr>
        <p:spPr>
          <a:xfrm>
            <a:off x="6503337" y="834366"/>
            <a:ext cx="4331193" cy="1569988"/>
          </a:xfrm>
          <a:prstGeom prst="cloudCallout">
            <a:avLst>
              <a:gd name="adj1" fmla="val 64788"/>
              <a:gd name="adj2" fmla="val 127214"/>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s-PE" dirty="0">
                <a:solidFill>
                  <a:schemeClr val="tx1"/>
                </a:solidFill>
              </a:rPr>
              <a:t>¿Cómo le explico que hay personas protestando con panfletos en contra de su escrito?</a:t>
            </a:r>
          </a:p>
        </p:txBody>
      </p:sp>
      <p:sp>
        <p:nvSpPr>
          <p:cNvPr id="12" name="Llamada de nube 11"/>
          <p:cNvSpPr/>
          <p:nvPr/>
        </p:nvSpPr>
        <p:spPr>
          <a:xfrm>
            <a:off x="528673" y="931334"/>
            <a:ext cx="4331193" cy="1569988"/>
          </a:xfrm>
          <a:prstGeom prst="cloudCallout">
            <a:avLst>
              <a:gd name="adj1" fmla="val -9495"/>
              <a:gd name="adj2" fmla="val 93778"/>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s-PE" dirty="0" smtClean="0">
                <a:solidFill>
                  <a:schemeClr val="tx1"/>
                </a:solidFill>
              </a:rPr>
              <a:t>Debí cantarlo, en lugar de escribirlo</a:t>
            </a:r>
            <a:endParaRPr lang="es-PE" dirty="0">
              <a:solidFill>
                <a:schemeClr val="tx1"/>
              </a:solidFill>
            </a:endParaRPr>
          </a:p>
        </p:txBody>
      </p:sp>
    </p:spTree>
    <p:extLst>
      <p:ext uri="{BB962C8B-B14F-4D97-AF65-F5344CB8AC3E}">
        <p14:creationId xmlns:p14="http://schemas.microsoft.com/office/powerpoint/2010/main" val="226501725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4866287" y="387193"/>
            <a:ext cx="7091293" cy="6296979"/>
          </a:xfrm>
        </p:spPr>
        <p:txBody>
          <a:bodyPr>
            <a:normAutofit fontScale="92500" lnSpcReduction="20000"/>
          </a:bodyPr>
          <a:lstStyle/>
          <a:p>
            <a:endParaRPr lang="es-PE" dirty="0" smtClean="0"/>
          </a:p>
          <a:p>
            <a:r>
              <a:rPr lang="es-PE" dirty="0"/>
              <a:t>Feuerbach, </a:t>
            </a:r>
            <a:r>
              <a:rPr lang="es-PE" dirty="0" err="1"/>
              <a:t>Sleiermacher</a:t>
            </a:r>
            <a:r>
              <a:rPr lang="es-PE" dirty="0"/>
              <a:t>, Spinoza</a:t>
            </a:r>
          </a:p>
          <a:p>
            <a:r>
              <a:rPr lang="es-PE" dirty="0" smtClean="0"/>
              <a:t>Apolíneo / Dionisiaco</a:t>
            </a:r>
          </a:p>
          <a:p>
            <a:endParaRPr lang="es-PE" dirty="0" smtClean="0"/>
          </a:p>
          <a:p>
            <a:r>
              <a:rPr lang="es-PE" dirty="0" smtClean="0"/>
              <a:t>Moral: Crítica a la metafísica: Propuesta vitalista</a:t>
            </a:r>
          </a:p>
          <a:p>
            <a:r>
              <a:rPr lang="es-PE" dirty="0" smtClean="0"/>
              <a:t>Moral: Perspectivismo: rechazo a lo universal</a:t>
            </a:r>
          </a:p>
          <a:p>
            <a:r>
              <a:rPr lang="es-PE" dirty="0" smtClean="0"/>
              <a:t>Moral: La moralidad de los esclavos</a:t>
            </a:r>
          </a:p>
          <a:p>
            <a:endParaRPr lang="es-PE" dirty="0" smtClean="0"/>
          </a:p>
          <a:p>
            <a:r>
              <a:rPr lang="es-PE" dirty="0" smtClean="0"/>
              <a:t>La muerte de Dios</a:t>
            </a:r>
          </a:p>
          <a:p>
            <a:r>
              <a:rPr lang="es-PE" dirty="0" smtClean="0"/>
              <a:t>La voluntad de Poder</a:t>
            </a:r>
          </a:p>
          <a:p>
            <a:r>
              <a:rPr lang="es-PE" dirty="0" smtClean="0"/>
              <a:t>El eterno retorno</a:t>
            </a:r>
          </a:p>
          <a:p>
            <a:r>
              <a:rPr lang="es-PE" dirty="0" smtClean="0"/>
              <a:t>El superhombre</a:t>
            </a:r>
          </a:p>
          <a:p>
            <a:endParaRPr lang="es-PE" dirty="0" smtClean="0"/>
          </a:p>
          <a:p>
            <a:r>
              <a:rPr lang="es-PE" dirty="0" smtClean="0"/>
              <a:t>Vicente </a:t>
            </a:r>
            <a:r>
              <a:rPr lang="es-PE" dirty="0" err="1" smtClean="0"/>
              <a:t>Santuc</a:t>
            </a:r>
            <a:r>
              <a:rPr lang="es-PE" dirty="0" smtClean="0"/>
              <a:t>: la posibilidad de un cristianismo vitalista</a:t>
            </a:r>
          </a:p>
          <a:p>
            <a:endParaRPr lang="es-PE" dirty="0"/>
          </a:p>
        </p:txBody>
      </p:sp>
      <p:pic>
        <p:nvPicPr>
          <p:cNvPr id="4" name="Imagen 3"/>
          <p:cNvPicPr>
            <a:picLocks noChangeAspect="1"/>
          </p:cNvPicPr>
          <p:nvPr/>
        </p:nvPicPr>
        <p:blipFill>
          <a:blip r:embed="rId2"/>
          <a:stretch>
            <a:fillRect/>
          </a:stretch>
        </p:blipFill>
        <p:spPr>
          <a:xfrm>
            <a:off x="222143" y="387193"/>
            <a:ext cx="4644144" cy="6125119"/>
          </a:xfrm>
          <a:prstGeom prst="rect">
            <a:avLst/>
          </a:prstGeom>
        </p:spPr>
      </p:pic>
      <p:sp>
        <p:nvSpPr>
          <p:cNvPr id="5" name="Rectángulo 4"/>
          <p:cNvSpPr/>
          <p:nvPr/>
        </p:nvSpPr>
        <p:spPr>
          <a:xfrm>
            <a:off x="4866287" y="1993692"/>
            <a:ext cx="6715594" cy="127416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Tree>
    <p:extLst>
      <p:ext uri="{BB962C8B-B14F-4D97-AF65-F5344CB8AC3E}">
        <p14:creationId xmlns:p14="http://schemas.microsoft.com/office/powerpoint/2010/main" val="353493474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0" y="0"/>
            <a:ext cx="12192000" cy="802888"/>
          </a:xfrm>
        </p:spPr>
        <p:txBody>
          <a:bodyPr>
            <a:normAutofit fontScale="90000"/>
          </a:bodyPr>
          <a:lstStyle/>
          <a:p>
            <a:pPr algn="ctr"/>
            <a:r>
              <a:rPr lang="es-PE" sz="2800" b="1" u="sng" dirty="0"/>
              <a:t>Moral: Perspectivismo: rechazo a lo </a:t>
            </a:r>
            <a:r>
              <a:rPr lang="es-PE" sz="2800" b="1" u="sng" dirty="0" smtClean="0"/>
              <a:t>universal</a:t>
            </a:r>
            <a:br>
              <a:rPr lang="es-PE" sz="2800" b="1" u="sng" dirty="0" smtClean="0"/>
            </a:br>
            <a:r>
              <a:rPr lang="es-PE" sz="2800" b="1" u="sng" dirty="0"/>
              <a:t>Crítica a la metafísica: Propuesta vitalista</a:t>
            </a:r>
          </a:p>
        </p:txBody>
      </p:sp>
      <p:sp>
        <p:nvSpPr>
          <p:cNvPr id="3" name="Rectángulo 2"/>
          <p:cNvSpPr/>
          <p:nvPr/>
        </p:nvSpPr>
        <p:spPr>
          <a:xfrm>
            <a:off x="453483" y="1427356"/>
            <a:ext cx="4658163" cy="4644413"/>
          </a:xfrm>
          <a:prstGeom prst="rect">
            <a:avLst/>
          </a:prstGeom>
        </p:spPr>
        <p:txBody>
          <a:bodyPr wrap="square">
            <a:spAutoFit/>
          </a:bodyPr>
          <a:lstStyle/>
          <a:p>
            <a:pPr algn="just">
              <a:lnSpc>
                <a:spcPct val="107000"/>
              </a:lnSpc>
              <a:spcAft>
                <a:spcPts val="800"/>
              </a:spcAft>
            </a:pPr>
            <a:r>
              <a:rPr lang="es-PE" sz="2400" dirty="0" smtClean="0">
                <a:latin typeface="Calibri" panose="020F0502020204030204" pitchFamily="34" charset="0"/>
                <a:ea typeface="Calibri" panose="020F0502020204030204" pitchFamily="34" charset="0"/>
                <a:cs typeface="Times New Roman" panose="02020603050405020304" pitchFamily="18" charset="0"/>
              </a:rPr>
              <a:t>De acuerdo a Nietzsche, el proyecto moderno de valores absolutos ha fracasado. Ha devenido en nihilismo y pesimismo. La raíz de qué consideramos bueno y por qué, puede ubicarse en los orígenes de la cultura apolínea. </a:t>
            </a:r>
          </a:p>
          <a:p>
            <a:pPr algn="just">
              <a:lnSpc>
                <a:spcPct val="107000"/>
              </a:lnSpc>
              <a:spcAft>
                <a:spcPts val="800"/>
              </a:spcAft>
            </a:pPr>
            <a:endParaRPr lang="es-PE" sz="2400" dirty="0" smtClean="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s-PE" sz="2400" dirty="0" smtClean="0">
                <a:latin typeface="Calibri" panose="020F0502020204030204" pitchFamily="34" charset="0"/>
                <a:ea typeface="Calibri" panose="020F0502020204030204" pitchFamily="34" charset="0"/>
                <a:cs typeface="Times New Roman" panose="02020603050405020304" pitchFamily="18" charset="0"/>
              </a:rPr>
              <a:t>Nietzsche realiza una crítica a la religión y a la metafísica, ya que, a su entender, estas niegan la vida.</a:t>
            </a:r>
            <a:endParaRPr lang="es-PE" sz="2400" dirty="0">
              <a:latin typeface="Calibri" panose="020F0502020204030204" pitchFamily="34" charset="0"/>
              <a:ea typeface="Calibri" panose="020F0502020204030204" pitchFamily="34" charset="0"/>
              <a:cs typeface="Times New Roman" panose="02020603050405020304" pitchFamily="18" charset="0"/>
            </a:endParaRPr>
          </a:p>
        </p:txBody>
      </p:sp>
      <p:pic>
        <p:nvPicPr>
          <p:cNvPr id="4" name="Imagen 3"/>
          <p:cNvPicPr>
            <a:picLocks noChangeAspect="1"/>
          </p:cNvPicPr>
          <p:nvPr/>
        </p:nvPicPr>
        <p:blipFill>
          <a:blip r:embed="rId2"/>
          <a:stretch>
            <a:fillRect/>
          </a:stretch>
        </p:blipFill>
        <p:spPr>
          <a:xfrm>
            <a:off x="5366246" y="1427356"/>
            <a:ext cx="6505294" cy="4768279"/>
          </a:xfrm>
          <a:prstGeom prst="rect">
            <a:avLst/>
          </a:prstGeom>
        </p:spPr>
      </p:pic>
    </p:spTree>
    <p:extLst>
      <p:ext uri="{BB962C8B-B14F-4D97-AF65-F5344CB8AC3E}">
        <p14:creationId xmlns:p14="http://schemas.microsoft.com/office/powerpoint/2010/main" val="34907674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0" y="0"/>
            <a:ext cx="12192000" cy="802888"/>
          </a:xfrm>
        </p:spPr>
        <p:txBody>
          <a:bodyPr>
            <a:normAutofit fontScale="90000"/>
          </a:bodyPr>
          <a:lstStyle/>
          <a:p>
            <a:pPr algn="ctr"/>
            <a:r>
              <a:rPr lang="es-PE" sz="2800" b="1" u="sng" dirty="0"/>
              <a:t>Moral: Perspectivismo: rechazo a lo </a:t>
            </a:r>
            <a:r>
              <a:rPr lang="es-PE" sz="2800" b="1" u="sng" dirty="0" smtClean="0"/>
              <a:t>universal</a:t>
            </a:r>
            <a:br>
              <a:rPr lang="es-PE" sz="2800" b="1" u="sng" dirty="0" smtClean="0"/>
            </a:br>
            <a:r>
              <a:rPr lang="es-PE" sz="2800" b="1" u="sng" dirty="0"/>
              <a:t>Crítica a la metafísica: Propuesta vitalista</a:t>
            </a:r>
          </a:p>
        </p:txBody>
      </p:sp>
      <p:sp>
        <p:nvSpPr>
          <p:cNvPr id="3" name="Rectángulo 2"/>
          <p:cNvSpPr/>
          <p:nvPr/>
        </p:nvSpPr>
        <p:spPr>
          <a:xfrm>
            <a:off x="605883" y="1204354"/>
            <a:ext cx="11285034" cy="5318123"/>
          </a:xfrm>
          <a:prstGeom prst="rect">
            <a:avLst/>
          </a:prstGeom>
        </p:spPr>
        <p:txBody>
          <a:bodyPr wrap="square">
            <a:spAutoFit/>
          </a:bodyPr>
          <a:lstStyle/>
          <a:p>
            <a:pPr algn="just">
              <a:lnSpc>
                <a:spcPct val="107000"/>
              </a:lnSpc>
              <a:spcAft>
                <a:spcPts val="800"/>
              </a:spcAft>
            </a:pPr>
            <a:r>
              <a:rPr lang="es-PE" sz="2800" dirty="0" smtClean="0">
                <a:latin typeface="Calibri" panose="020F0502020204030204" pitchFamily="34" charset="0"/>
                <a:ea typeface="Calibri" panose="020F0502020204030204" pitchFamily="34" charset="0"/>
                <a:cs typeface="Times New Roman" panose="02020603050405020304" pitchFamily="18" charset="0"/>
              </a:rPr>
              <a:t>Nietzsche </a:t>
            </a:r>
            <a:r>
              <a:rPr lang="es-PE" sz="2800" dirty="0">
                <a:latin typeface="Calibri" panose="020F0502020204030204" pitchFamily="34" charset="0"/>
                <a:ea typeface="Calibri" panose="020F0502020204030204" pitchFamily="34" charset="0"/>
                <a:cs typeface="Times New Roman" panose="02020603050405020304" pitchFamily="18" charset="0"/>
              </a:rPr>
              <a:t>hace una crítica de la “cultura apolínea” que ha señalado a la virtud y a la razón, como ideales </a:t>
            </a:r>
            <a:r>
              <a:rPr lang="es-PE" sz="2800" dirty="0" smtClean="0">
                <a:latin typeface="Calibri" panose="020F0502020204030204" pitchFamily="34" charset="0"/>
                <a:ea typeface="Calibri" panose="020F0502020204030204" pitchFamily="34" charset="0"/>
                <a:cs typeface="Times New Roman" panose="02020603050405020304" pitchFamily="18" charset="0"/>
              </a:rPr>
              <a:t>absolutos y siempre deseables. </a:t>
            </a:r>
          </a:p>
          <a:p>
            <a:pPr algn="just">
              <a:lnSpc>
                <a:spcPct val="107000"/>
              </a:lnSpc>
              <a:spcAft>
                <a:spcPts val="800"/>
              </a:spcAft>
            </a:pPr>
            <a:endParaRPr lang="es-PE" sz="28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endParaRPr lang="es-PE" sz="2800" dirty="0" smtClean="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endParaRPr lang="es-PE" sz="28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endParaRPr lang="es-PE" sz="2800" dirty="0" smtClean="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endParaRPr lang="es-PE" sz="28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s-PE" sz="2800" dirty="0" smtClean="0">
                <a:latin typeface="Calibri" panose="020F0502020204030204" pitchFamily="34" charset="0"/>
                <a:ea typeface="Calibri" panose="020F0502020204030204" pitchFamily="34" charset="0"/>
                <a:cs typeface="Times New Roman" panose="02020603050405020304" pitchFamily="18" charset="0"/>
              </a:rPr>
              <a:t>Asimismo</a:t>
            </a:r>
            <a:r>
              <a:rPr lang="es-PE" sz="2800" dirty="0">
                <a:latin typeface="Calibri" panose="020F0502020204030204" pitchFamily="34" charset="0"/>
                <a:ea typeface="Calibri" panose="020F0502020204030204" pitchFamily="34" charset="0"/>
                <a:cs typeface="Times New Roman" panose="02020603050405020304" pitchFamily="18" charset="0"/>
              </a:rPr>
              <a:t>, critica el idealismo platónico y neoplatónico del que el cristianismo se ha </a:t>
            </a:r>
            <a:r>
              <a:rPr lang="es-PE" sz="2800" dirty="0" smtClean="0">
                <a:latin typeface="Calibri" panose="020F0502020204030204" pitchFamily="34" charset="0"/>
                <a:ea typeface="Calibri" panose="020F0502020204030204" pitchFamily="34" charset="0"/>
                <a:cs typeface="Times New Roman" panose="02020603050405020304" pitchFamily="18" charset="0"/>
              </a:rPr>
              <a:t>nutrido, </a:t>
            </a:r>
            <a:r>
              <a:rPr lang="es-PE" sz="2800" dirty="0">
                <a:latin typeface="Calibri" panose="020F0502020204030204" pitchFamily="34" charset="0"/>
                <a:ea typeface="Calibri" panose="020F0502020204030204" pitchFamily="34" charset="0"/>
                <a:cs typeface="Times New Roman" panose="02020603050405020304" pitchFamily="18" charset="0"/>
              </a:rPr>
              <a:t>ya que nos plantea direcciones morales extra terrenales en detrimento de las que él estima como naturales. </a:t>
            </a:r>
          </a:p>
        </p:txBody>
      </p:sp>
      <p:pic>
        <p:nvPicPr>
          <p:cNvPr id="4" name="Imagen 3"/>
          <p:cNvPicPr>
            <a:picLocks noChangeAspect="1"/>
          </p:cNvPicPr>
          <p:nvPr/>
        </p:nvPicPr>
        <p:blipFill>
          <a:blip r:embed="rId2"/>
          <a:stretch>
            <a:fillRect/>
          </a:stretch>
        </p:blipFill>
        <p:spPr>
          <a:xfrm>
            <a:off x="3215156" y="2204819"/>
            <a:ext cx="6066488" cy="2710289"/>
          </a:xfrm>
          <a:prstGeom prst="rect">
            <a:avLst/>
          </a:prstGeom>
        </p:spPr>
      </p:pic>
    </p:spTree>
    <p:extLst>
      <p:ext uri="{BB962C8B-B14F-4D97-AF65-F5344CB8AC3E}">
        <p14:creationId xmlns:p14="http://schemas.microsoft.com/office/powerpoint/2010/main" val="178626983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0" y="0"/>
            <a:ext cx="12192000" cy="802888"/>
          </a:xfrm>
        </p:spPr>
        <p:txBody>
          <a:bodyPr>
            <a:normAutofit fontScale="90000"/>
          </a:bodyPr>
          <a:lstStyle/>
          <a:p>
            <a:pPr algn="ctr"/>
            <a:r>
              <a:rPr lang="es-PE" sz="2800" b="1" u="sng" dirty="0"/>
              <a:t>Moral: Perspectivismo: rechazo a lo </a:t>
            </a:r>
            <a:r>
              <a:rPr lang="es-PE" sz="2800" b="1" u="sng" dirty="0" smtClean="0"/>
              <a:t>universal</a:t>
            </a:r>
            <a:br>
              <a:rPr lang="es-PE" sz="2800" b="1" u="sng" dirty="0" smtClean="0"/>
            </a:br>
            <a:r>
              <a:rPr lang="es-PE" sz="2800" b="1" u="sng" dirty="0"/>
              <a:t>Crítica a la metafísica: Propuesta vitalista</a:t>
            </a:r>
          </a:p>
        </p:txBody>
      </p:sp>
      <p:sp>
        <p:nvSpPr>
          <p:cNvPr id="3" name="Rectángulo 2"/>
          <p:cNvSpPr/>
          <p:nvPr/>
        </p:nvSpPr>
        <p:spPr>
          <a:xfrm>
            <a:off x="453483" y="1427356"/>
            <a:ext cx="11285034" cy="3416320"/>
          </a:xfrm>
          <a:prstGeom prst="rect">
            <a:avLst/>
          </a:prstGeom>
        </p:spPr>
        <p:txBody>
          <a:bodyPr wrap="square">
            <a:spAutoFit/>
          </a:bodyPr>
          <a:lstStyle/>
          <a:p>
            <a:pPr algn="just"/>
            <a:r>
              <a:rPr lang="es-PE" dirty="0"/>
              <a:t>“La cultura occidental está viciada desde su origen. Su error, el más pertinaz y peligroso de todos, consiste en </a:t>
            </a:r>
            <a:r>
              <a:rPr lang="es-PE" dirty="0">
                <a:solidFill>
                  <a:srgbClr val="FF0000"/>
                </a:solidFill>
              </a:rPr>
              <a:t>instaurar la racionalidad a toda costa</a:t>
            </a:r>
            <a:r>
              <a:rPr lang="es-PE" dirty="0"/>
              <a:t>.” (El ocaso de los ídolos</a:t>
            </a:r>
            <a:r>
              <a:rPr lang="es-PE" dirty="0" smtClean="0"/>
              <a:t>)</a:t>
            </a:r>
          </a:p>
          <a:p>
            <a:pPr algn="just"/>
            <a:endParaRPr lang="es-PE" dirty="0"/>
          </a:p>
          <a:p>
            <a:pPr algn="just"/>
            <a:r>
              <a:rPr lang="es-PE" dirty="0"/>
              <a:t>“ </a:t>
            </a:r>
            <a:r>
              <a:rPr lang="es-PE" dirty="0" smtClean="0"/>
              <a:t>(6) </a:t>
            </a:r>
            <a:r>
              <a:rPr lang="es-PE" dirty="0"/>
              <a:t>En su naturaleza salvaje es donde uno se repone más eficazmente de su </a:t>
            </a:r>
            <a:r>
              <a:rPr lang="es-PE" dirty="0" err="1">
                <a:solidFill>
                  <a:srgbClr val="FF0000"/>
                </a:solidFill>
              </a:rPr>
              <a:t>antinaturalidad</a:t>
            </a:r>
            <a:r>
              <a:rPr lang="es-PE" dirty="0">
                <a:solidFill>
                  <a:srgbClr val="FF0000"/>
                </a:solidFill>
              </a:rPr>
              <a:t>, su espiritualidad</a:t>
            </a:r>
            <a:r>
              <a:rPr lang="es-PE" dirty="0"/>
              <a:t>.” (El ocaso de los ídolos</a:t>
            </a:r>
            <a:r>
              <a:rPr lang="es-PE" dirty="0" smtClean="0"/>
              <a:t>)</a:t>
            </a:r>
          </a:p>
          <a:p>
            <a:pPr algn="just"/>
            <a:endParaRPr lang="es-PE" dirty="0"/>
          </a:p>
          <a:p>
            <a:pPr algn="just"/>
            <a:r>
              <a:rPr lang="es-PE" dirty="0"/>
              <a:t>“La ciencia ha sido hasta ahora un proceso de eliminar la confusión absoluta de las cosas mediante hipótesis que lo explican todo; un proceso originado en </a:t>
            </a:r>
            <a:r>
              <a:rPr lang="es-PE" dirty="0">
                <a:solidFill>
                  <a:srgbClr val="FF0000"/>
                </a:solidFill>
              </a:rPr>
              <a:t>la repugnancia del intelecto por el caos</a:t>
            </a:r>
            <a:r>
              <a:rPr lang="es-PE" dirty="0"/>
              <a:t>”. (La voluntad de poder</a:t>
            </a:r>
            <a:r>
              <a:rPr lang="es-PE" dirty="0" smtClean="0"/>
              <a:t>)</a:t>
            </a:r>
          </a:p>
          <a:p>
            <a:pPr algn="just"/>
            <a:endParaRPr lang="es-PE" dirty="0" smtClean="0"/>
          </a:p>
          <a:p>
            <a:pPr algn="just"/>
            <a:r>
              <a:rPr lang="es-PE" dirty="0"/>
              <a:t>“No puede negarse que el error más grave, que jamás fue cometido, ha sido </a:t>
            </a:r>
            <a:r>
              <a:rPr lang="es-PE" dirty="0">
                <a:solidFill>
                  <a:srgbClr val="FF0000"/>
                </a:solidFill>
              </a:rPr>
              <a:t>un error dogmático: la invención del espíritu puro y del bien en sí</a:t>
            </a:r>
            <a:r>
              <a:rPr lang="es-PE" dirty="0"/>
              <a:t> de Platón”. (Más allá del bien y del mal)</a:t>
            </a:r>
          </a:p>
          <a:p>
            <a:pPr algn="just"/>
            <a:endParaRPr lang="es-PE" dirty="0"/>
          </a:p>
        </p:txBody>
      </p:sp>
      <p:pic>
        <p:nvPicPr>
          <p:cNvPr id="4" name="Imagen 3"/>
          <p:cNvPicPr>
            <a:picLocks noChangeAspect="1"/>
          </p:cNvPicPr>
          <p:nvPr/>
        </p:nvPicPr>
        <p:blipFill>
          <a:blip r:embed="rId2"/>
          <a:stretch>
            <a:fillRect/>
          </a:stretch>
        </p:blipFill>
        <p:spPr>
          <a:xfrm>
            <a:off x="3068377" y="4690281"/>
            <a:ext cx="5095875" cy="1914525"/>
          </a:xfrm>
          <a:prstGeom prst="rect">
            <a:avLst/>
          </a:prstGeom>
        </p:spPr>
      </p:pic>
    </p:spTree>
    <p:extLst>
      <p:ext uri="{BB962C8B-B14F-4D97-AF65-F5344CB8AC3E}">
        <p14:creationId xmlns:p14="http://schemas.microsoft.com/office/powerpoint/2010/main" val="418389882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0" y="0"/>
            <a:ext cx="12192000" cy="802888"/>
          </a:xfrm>
        </p:spPr>
        <p:txBody>
          <a:bodyPr>
            <a:normAutofit fontScale="90000"/>
          </a:bodyPr>
          <a:lstStyle/>
          <a:p>
            <a:pPr algn="ctr"/>
            <a:r>
              <a:rPr lang="es-PE" sz="2800" b="1" u="sng" dirty="0"/>
              <a:t>Moral: Perspectivismo: rechazo a lo </a:t>
            </a:r>
            <a:r>
              <a:rPr lang="es-PE" sz="2800" b="1" u="sng" dirty="0" smtClean="0"/>
              <a:t>universal</a:t>
            </a:r>
            <a:br>
              <a:rPr lang="es-PE" sz="2800" b="1" u="sng" dirty="0" smtClean="0"/>
            </a:br>
            <a:r>
              <a:rPr lang="es-PE" sz="2800" b="1" u="sng" dirty="0"/>
              <a:t>Crítica a la metafísica: Propuesta vitalista</a:t>
            </a:r>
          </a:p>
        </p:txBody>
      </p:sp>
      <p:pic>
        <p:nvPicPr>
          <p:cNvPr id="5" name="Imagen 4"/>
          <p:cNvPicPr>
            <a:picLocks noChangeAspect="1"/>
          </p:cNvPicPr>
          <p:nvPr/>
        </p:nvPicPr>
        <p:blipFill>
          <a:blip r:embed="rId2"/>
          <a:stretch>
            <a:fillRect/>
          </a:stretch>
        </p:blipFill>
        <p:spPr>
          <a:xfrm>
            <a:off x="459931" y="2158583"/>
            <a:ext cx="10564853" cy="3957403"/>
          </a:xfrm>
          <a:prstGeom prst="rect">
            <a:avLst/>
          </a:prstGeom>
        </p:spPr>
      </p:pic>
      <p:pic>
        <p:nvPicPr>
          <p:cNvPr id="6" name="Imagen 5"/>
          <p:cNvPicPr>
            <a:picLocks noChangeAspect="1"/>
          </p:cNvPicPr>
          <p:nvPr/>
        </p:nvPicPr>
        <p:blipFill>
          <a:blip r:embed="rId3"/>
          <a:stretch>
            <a:fillRect/>
          </a:stretch>
        </p:blipFill>
        <p:spPr>
          <a:xfrm>
            <a:off x="459931" y="1214035"/>
            <a:ext cx="7705725" cy="533400"/>
          </a:xfrm>
          <a:prstGeom prst="rect">
            <a:avLst/>
          </a:prstGeom>
        </p:spPr>
      </p:pic>
      <p:sp>
        <p:nvSpPr>
          <p:cNvPr id="7" name="Rectángulo 6"/>
          <p:cNvSpPr/>
          <p:nvPr/>
        </p:nvSpPr>
        <p:spPr>
          <a:xfrm>
            <a:off x="4165600" y="2523067"/>
            <a:ext cx="6739467" cy="270933"/>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PE"/>
          </a:p>
        </p:txBody>
      </p:sp>
      <p:sp>
        <p:nvSpPr>
          <p:cNvPr id="8" name="Rectángulo 7"/>
          <p:cNvSpPr/>
          <p:nvPr/>
        </p:nvSpPr>
        <p:spPr>
          <a:xfrm>
            <a:off x="459931" y="4165600"/>
            <a:ext cx="10564853" cy="86360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PE"/>
          </a:p>
        </p:txBody>
      </p:sp>
      <p:sp>
        <p:nvSpPr>
          <p:cNvPr id="9" name="Rectángulo 8"/>
          <p:cNvSpPr/>
          <p:nvPr/>
        </p:nvSpPr>
        <p:spPr>
          <a:xfrm>
            <a:off x="6434667" y="3793067"/>
            <a:ext cx="4470400" cy="338666"/>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PE"/>
          </a:p>
        </p:txBody>
      </p:sp>
      <p:sp>
        <p:nvSpPr>
          <p:cNvPr id="10" name="Rectángulo 9"/>
          <p:cNvSpPr/>
          <p:nvPr/>
        </p:nvSpPr>
        <p:spPr>
          <a:xfrm>
            <a:off x="1676400" y="5350933"/>
            <a:ext cx="8314267" cy="287867"/>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PE"/>
          </a:p>
        </p:txBody>
      </p:sp>
    </p:spTree>
    <p:extLst>
      <p:ext uri="{BB962C8B-B14F-4D97-AF65-F5344CB8AC3E}">
        <p14:creationId xmlns:p14="http://schemas.microsoft.com/office/powerpoint/2010/main" val="129077165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0" y="0"/>
            <a:ext cx="12192000" cy="802888"/>
          </a:xfrm>
        </p:spPr>
        <p:txBody>
          <a:bodyPr>
            <a:normAutofit fontScale="90000"/>
          </a:bodyPr>
          <a:lstStyle/>
          <a:p>
            <a:pPr algn="ctr"/>
            <a:r>
              <a:rPr lang="es-PE" sz="2800" b="1" u="sng" dirty="0"/>
              <a:t>Moral: Perspectivismo: rechazo a lo </a:t>
            </a:r>
            <a:r>
              <a:rPr lang="es-PE" sz="2800" b="1" u="sng" dirty="0" smtClean="0"/>
              <a:t>universal</a:t>
            </a:r>
            <a:br>
              <a:rPr lang="es-PE" sz="2800" b="1" u="sng" dirty="0" smtClean="0"/>
            </a:br>
            <a:r>
              <a:rPr lang="es-PE" sz="2800" b="1" u="sng" dirty="0"/>
              <a:t>Crítica a la metafísica: Propuesta vitalista</a:t>
            </a:r>
          </a:p>
        </p:txBody>
      </p:sp>
      <p:sp>
        <p:nvSpPr>
          <p:cNvPr id="3" name="Rectángulo 2"/>
          <p:cNvSpPr/>
          <p:nvPr/>
        </p:nvSpPr>
        <p:spPr>
          <a:xfrm>
            <a:off x="453483" y="1427356"/>
            <a:ext cx="11285034" cy="2031325"/>
          </a:xfrm>
          <a:prstGeom prst="rect">
            <a:avLst/>
          </a:prstGeom>
        </p:spPr>
        <p:txBody>
          <a:bodyPr wrap="square">
            <a:spAutoFit/>
          </a:bodyPr>
          <a:lstStyle/>
          <a:p>
            <a:pPr algn="just"/>
            <a:r>
              <a:rPr lang="es-PE" dirty="0"/>
              <a:t>En este horizonte de crítica a la tradición racional, se realiza un cuestionamiento de la realidad objetiva, ya que el conocimiento siempre es arbitrario y contingente, muchas veces, condicionado a intereses de poder, antes que a la supuesta verdad.  </a:t>
            </a:r>
            <a:endParaRPr lang="es-PE" dirty="0" smtClean="0"/>
          </a:p>
          <a:p>
            <a:pPr algn="just"/>
            <a:endParaRPr lang="es-PE" dirty="0"/>
          </a:p>
          <a:p>
            <a:pPr algn="just"/>
            <a:r>
              <a:rPr lang="es-PE" dirty="0"/>
              <a:t>“El triunfo de un ideal moral se logra por los mismos medios inmorales que cualquier triunfo: la violencia, la mentira, la difamación y la injusticia”. (La voluntad de poder</a:t>
            </a:r>
            <a:r>
              <a:rPr lang="es-PE" dirty="0" smtClean="0"/>
              <a:t>)</a:t>
            </a:r>
          </a:p>
          <a:p>
            <a:pPr algn="just"/>
            <a:endParaRPr lang="es-PE" dirty="0"/>
          </a:p>
        </p:txBody>
      </p:sp>
      <p:pic>
        <p:nvPicPr>
          <p:cNvPr id="4" name="Imagen 3"/>
          <p:cNvPicPr>
            <a:picLocks noChangeAspect="1"/>
          </p:cNvPicPr>
          <p:nvPr/>
        </p:nvPicPr>
        <p:blipFill>
          <a:blip r:embed="rId2"/>
          <a:stretch>
            <a:fillRect/>
          </a:stretch>
        </p:blipFill>
        <p:spPr>
          <a:xfrm>
            <a:off x="3291903" y="3458681"/>
            <a:ext cx="4787796" cy="3077869"/>
          </a:xfrm>
          <a:prstGeom prst="rect">
            <a:avLst/>
          </a:prstGeom>
        </p:spPr>
      </p:pic>
    </p:spTree>
    <p:extLst>
      <p:ext uri="{BB962C8B-B14F-4D97-AF65-F5344CB8AC3E}">
        <p14:creationId xmlns:p14="http://schemas.microsoft.com/office/powerpoint/2010/main" val="23170292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4866287" y="387193"/>
            <a:ext cx="7091293" cy="6296979"/>
          </a:xfrm>
        </p:spPr>
        <p:txBody>
          <a:bodyPr>
            <a:normAutofit fontScale="92500" lnSpcReduction="20000"/>
          </a:bodyPr>
          <a:lstStyle/>
          <a:p>
            <a:endParaRPr lang="es-PE" dirty="0" smtClean="0"/>
          </a:p>
          <a:p>
            <a:r>
              <a:rPr lang="es-PE" dirty="0"/>
              <a:t>Feuerbach, </a:t>
            </a:r>
            <a:r>
              <a:rPr lang="es-PE" dirty="0" err="1"/>
              <a:t>Sleiermacher</a:t>
            </a:r>
            <a:r>
              <a:rPr lang="es-PE" dirty="0"/>
              <a:t>, Spinoza</a:t>
            </a:r>
          </a:p>
          <a:p>
            <a:r>
              <a:rPr lang="es-PE" dirty="0" smtClean="0"/>
              <a:t>Apolíneo / Dionisiaco</a:t>
            </a:r>
          </a:p>
          <a:p>
            <a:endParaRPr lang="es-PE" dirty="0" smtClean="0"/>
          </a:p>
          <a:p>
            <a:r>
              <a:rPr lang="es-PE" dirty="0" smtClean="0"/>
              <a:t>Moral: Crítica a la metafísica: Propuesta vitalista</a:t>
            </a:r>
          </a:p>
          <a:p>
            <a:r>
              <a:rPr lang="es-PE" dirty="0" smtClean="0"/>
              <a:t>Moral: Perspectivismo: rechazo a lo universal</a:t>
            </a:r>
          </a:p>
          <a:p>
            <a:r>
              <a:rPr lang="es-PE" dirty="0" smtClean="0"/>
              <a:t>Moral: La moralidad de los esclavos</a:t>
            </a:r>
          </a:p>
          <a:p>
            <a:endParaRPr lang="es-PE" dirty="0" smtClean="0"/>
          </a:p>
          <a:p>
            <a:r>
              <a:rPr lang="es-PE" dirty="0" smtClean="0"/>
              <a:t>La muerte de Dios</a:t>
            </a:r>
          </a:p>
          <a:p>
            <a:r>
              <a:rPr lang="es-PE" dirty="0" smtClean="0"/>
              <a:t>La voluntad de Poder</a:t>
            </a:r>
          </a:p>
          <a:p>
            <a:r>
              <a:rPr lang="es-PE" dirty="0" smtClean="0"/>
              <a:t>El eterno retorno</a:t>
            </a:r>
          </a:p>
          <a:p>
            <a:r>
              <a:rPr lang="es-PE" dirty="0" smtClean="0"/>
              <a:t>El superhombre</a:t>
            </a:r>
          </a:p>
          <a:p>
            <a:endParaRPr lang="es-PE" dirty="0" smtClean="0"/>
          </a:p>
          <a:p>
            <a:r>
              <a:rPr lang="es-PE" dirty="0" smtClean="0"/>
              <a:t>Vicente </a:t>
            </a:r>
            <a:r>
              <a:rPr lang="es-PE" dirty="0" err="1" smtClean="0"/>
              <a:t>Santuc</a:t>
            </a:r>
            <a:r>
              <a:rPr lang="es-PE" dirty="0" smtClean="0"/>
              <a:t>: la posibilidad de un cristianismo vitalista</a:t>
            </a:r>
          </a:p>
          <a:p>
            <a:endParaRPr lang="es-PE" dirty="0"/>
          </a:p>
        </p:txBody>
      </p:sp>
      <p:pic>
        <p:nvPicPr>
          <p:cNvPr id="4" name="Imagen 3"/>
          <p:cNvPicPr>
            <a:picLocks noChangeAspect="1"/>
          </p:cNvPicPr>
          <p:nvPr/>
        </p:nvPicPr>
        <p:blipFill>
          <a:blip r:embed="rId2"/>
          <a:stretch>
            <a:fillRect/>
          </a:stretch>
        </p:blipFill>
        <p:spPr>
          <a:xfrm>
            <a:off x="222143" y="387193"/>
            <a:ext cx="4644144" cy="6125119"/>
          </a:xfrm>
          <a:prstGeom prst="rect">
            <a:avLst/>
          </a:prstGeom>
        </p:spPr>
      </p:pic>
      <p:sp>
        <p:nvSpPr>
          <p:cNvPr id="5" name="Rectángulo 4"/>
          <p:cNvSpPr/>
          <p:nvPr/>
        </p:nvSpPr>
        <p:spPr>
          <a:xfrm>
            <a:off x="4866287" y="749508"/>
            <a:ext cx="4937280" cy="43471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Tree>
    <p:extLst>
      <p:ext uri="{BB962C8B-B14F-4D97-AF65-F5344CB8AC3E}">
        <p14:creationId xmlns:p14="http://schemas.microsoft.com/office/powerpoint/2010/main" val="261997489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0" y="0"/>
            <a:ext cx="12192000" cy="802888"/>
          </a:xfrm>
        </p:spPr>
        <p:txBody>
          <a:bodyPr>
            <a:normAutofit fontScale="90000"/>
          </a:bodyPr>
          <a:lstStyle/>
          <a:p>
            <a:pPr algn="ctr"/>
            <a:r>
              <a:rPr lang="es-PE" sz="2800" b="1" u="sng" dirty="0"/>
              <a:t>Moral: Perspectivismo: rechazo a lo </a:t>
            </a:r>
            <a:r>
              <a:rPr lang="es-PE" sz="2800" b="1" u="sng" dirty="0" smtClean="0"/>
              <a:t>universal</a:t>
            </a:r>
            <a:br>
              <a:rPr lang="es-PE" sz="2800" b="1" u="sng" dirty="0" smtClean="0"/>
            </a:br>
            <a:r>
              <a:rPr lang="es-PE" sz="2800" b="1" u="sng" dirty="0"/>
              <a:t>Crítica a la metafísica: Propuesta vitalista</a:t>
            </a:r>
          </a:p>
        </p:txBody>
      </p:sp>
      <p:sp>
        <p:nvSpPr>
          <p:cNvPr id="3" name="Rectángulo 2"/>
          <p:cNvSpPr/>
          <p:nvPr/>
        </p:nvSpPr>
        <p:spPr>
          <a:xfrm>
            <a:off x="453483" y="1157533"/>
            <a:ext cx="11285034" cy="1754326"/>
          </a:xfrm>
          <a:prstGeom prst="rect">
            <a:avLst/>
          </a:prstGeom>
        </p:spPr>
        <p:txBody>
          <a:bodyPr wrap="square">
            <a:spAutoFit/>
          </a:bodyPr>
          <a:lstStyle/>
          <a:p>
            <a:pPr algn="just"/>
            <a:r>
              <a:rPr lang="es-PE" dirty="0" smtClean="0"/>
              <a:t>Las </a:t>
            </a:r>
            <a:r>
              <a:rPr lang="es-PE" dirty="0"/>
              <a:t>respuestas a distintas preguntas que podemos considerar como “verdad” se erigen en virtud de perspectivas que dependen de circunstancias. Cada perspectiva está soportada por sujetos</a:t>
            </a:r>
            <a:r>
              <a:rPr lang="es-PE" dirty="0" smtClean="0"/>
              <a:t>.</a:t>
            </a:r>
          </a:p>
          <a:p>
            <a:pPr algn="just"/>
            <a:endParaRPr lang="es-PE" dirty="0"/>
          </a:p>
          <a:p>
            <a:pPr algn="just"/>
            <a:r>
              <a:rPr lang="es-PE" dirty="0"/>
              <a:t>Cada sujeto tiene en sí algunos valores que ha aceptado y que le diferencia de otros, o le iguala. No es importante el contenido de las creencias, sino el atesoramiento del rigor por las razones que nos llevan a defenderlas. (Una idea muy similar la defiende W. </a:t>
            </a:r>
            <a:r>
              <a:rPr lang="es-PE" dirty="0" err="1"/>
              <a:t>Clifford</a:t>
            </a:r>
            <a:r>
              <a:rPr lang="es-PE" dirty="0"/>
              <a:t> en “la ética de la creencia”) </a:t>
            </a:r>
          </a:p>
        </p:txBody>
      </p:sp>
      <p:pic>
        <p:nvPicPr>
          <p:cNvPr id="4" name="Imagen 3"/>
          <p:cNvPicPr>
            <a:picLocks noChangeAspect="1"/>
          </p:cNvPicPr>
          <p:nvPr/>
        </p:nvPicPr>
        <p:blipFill>
          <a:blip r:embed="rId2"/>
          <a:stretch>
            <a:fillRect/>
          </a:stretch>
        </p:blipFill>
        <p:spPr>
          <a:xfrm>
            <a:off x="6918975" y="3657599"/>
            <a:ext cx="5103136" cy="2711629"/>
          </a:xfrm>
          <a:prstGeom prst="rect">
            <a:avLst/>
          </a:prstGeom>
        </p:spPr>
      </p:pic>
      <p:pic>
        <p:nvPicPr>
          <p:cNvPr id="5" name="Imagen 4"/>
          <p:cNvPicPr>
            <a:picLocks noChangeAspect="1"/>
          </p:cNvPicPr>
          <p:nvPr/>
        </p:nvPicPr>
        <p:blipFill>
          <a:blip r:embed="rId3"/>
          <a:stretch>
            <a:fillRect/>
          </a:stretch>
        </p:blipFill>
        <p:spPr>
          <a:xfrm>
            <a:off x="2834003" y="3657599"/>
            <a:ext cx="3986994" cy="2400771"/>
          </a:xfrm>
          <a:prstGeom prst="rect">
            <a:avLst/>
          </a:prstGeom>
        </p:spPr>
      </p:pic>
      <p:pic>
        <p:nvPicPr>
          <p:cNvPr id="6" name="Imagen 5"/>
          <p:cNvPicPr>
            <a:picLocks noChangeAspect="1"/>
          </p:cNvPicPr>
          <p:nvPr/>
        </p:nvPicPr>
        <p:blipFill>
          <a:blip r:embed="rId4"/>
          <a:stretch>
            <a:fillRect/>
          </a:stretch>
        </p:blipFill>
        <p:spPr>
          <a:xfrm>
            <a:off x="303580" y="3145231"/>
            <a:ext cx="2282543" cy="1276868"/>
          </a:xfrm>
          <a:prstGeom prst="rect">
            <a:avLst/>
          </a:prstGeom>
        </p:spPr>
      </p:pic>
      <p:pic>
        <p:nvPicPr>
          <p:cNvPr id="7" name="Imagen 6"/>
          <p:cNvPicPr>
            <a:picLocks noChangeAspect="1"/>
          </p:cNvPicPr>
          <p:nvPr/>
        </p:nvPicPr>
        <p:blipFill>
          <a:blip r:embed="rId5"/>
          <a:stretch>
            <a:fillRect/>
          </a:stretch>
        </p:blipFill>
        <p:spPr>
          <a:xfrm>
            <a:off x="303580" y="4857984"/>
            <a:ext cx="2171700" cy="1676400"/>
          </a:xfrm>
          <a:prstGeom prst="rect">
            <a:avLst/>
          </a:prstGeom>
        </p:spPr>
      </p:pic>
    </p:spTree>
    <p:extLst>
      <p:ext uri="{BB962C8B-B14F-4D97-AF65-F5344CB8AC3E}">
        <p14:creationId xmlns:p14="http://schemas.microsoft.com/office/powerpoint/2010/main" val="244021061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0" y="0"/>
            <a:ext cx="12192000" cy="802888"/>
          </a:xfrm>
        </p:spPr>
        <p:txBody>
          <a:bodyPr>
            <a:normAutofit fontScale="90000"/>
          </a:bodyPr>
          <a:lstStyle/>
          <a:p>
            <a:pPr algn="ctr"/>
            <a:r>
              <a:rPr lang="es-PE" sz="2800" b="1" u="sng" dirty="0"/>
              <a:t>Moral: Perspectivismo: rechazo a lo </a:t>
            </a:r>
            <a:r>
              <a:rPr lang="es-PE" sz="2800" b="1" u="sng" dirty="0" smtClean="0"/>
              <a:t>universal</a:t>
            </a:r>
            <a:br>
              <a:rPr lang="es-PE" sz="2800" b="1" u="sng" dirty="0" smtClean="0"/>
            </a:br>
            <a:r>
              <a:rPr lang="es-PE" sz="2800" b="1" u="sng" dirty="0"/>
              <a:t>Crítica a la metafísica: Propuesta vitalista</a:t>
            </a:r>
          </a:p>
        </p:txBody>
      </p:sp>
      <p:sp>
        <p:nvSpPr>
          <p:cNvPr id="3" name="Rectángulo 2"/>
          <p:cNvSpPr/>
          <p:nvPr/>
        </p:nvSpPr>
        <p:spPr>
          <a:xfrm>
            <a:off x="453483" y="1427356"/>
            <a:ext cx="11285034" cy="1754326"/>
          </a:xfrm>
          <a:prstGeom prst="rect">
            <a:avLst/>
          </a:prstGeom>
        </p:spPr>
        <p:txBody>
          <a:bodyPr wrap="square">
            <a:spAutoFit/>
          </a:bodyPr>
          <a:lstStyle/>
          <a:p>
            <a:pPr algn="just"/>
            <a:r>
              <a:rPr lang="es-PE" dirty="0"/>
              <a:t>Nuestra voluntad le da forma y sentido a los conceptos que moralmente ejercemos, y así, la perspectiva desde donde sostengamos nuestras ideas, es lo único que las sujeta, ya que no podemos apoyarnos en ideas universales, conceptos absolutos o verdades inquebrantables. </a:t>
            </a:r>
            <a:endParaRPr lang="es-PE" dirty="0" smtClean="0"/>
          </a:p>
          <a:p>
            <a:pPr algn="just"/>
            <a:endParaRPr lang="es-PE" dirty="0"/>
          </a:p>
          <a:p>
            <a:pPr algn="just"/>
            <a:r>
              <a:rPr lang="es-PE" dirty="0" smtClean="0"/>
              <a:t>Esto es lo que se conoce como perspectivismo, en rechazo al universalismo.</a:t>
            </a:r>
          </a:p>
          <a:p>
            <a:pPr algn="just"/>
            <a:endParaRPr lang="es-PE" dirty="0"/>
          </a:p>
        </p:txBody>
      </p:sp>
      <p:pic>
        <p:nvPicPr>
          <p:cNvPr id="4" name="Imagen 3"/>
          <p:cNvPicPr>
            <a:picLocks noChangeAspect="1"/>
          </p:cNvPicPr>
          <p:nvPr/>
        </p:nvPicPr>
        <p:blipFill>
          <a:blip r:embed="rId2"/>
          <a:stretch>
            <a:fillRect/>
          </a:stretch>
        </p:blipFill>
        <p:spPr>
          <a:xfrm>
            <a:off x="3794697" y="2807566"/>
            <a:ext cx="3790325" cy="3581683"/>
          </a:xfrm>
          <a:prstGeom prst="rect">
            <a:avLst/>
          </a:prstGeom>
        </p:spPr>
      </p:pic>
    </p:spTree>
    <p:extLst>
      <p:ext uri="{BB962C8B-B14F-4D97-AF65-F5344CB8AC3E}">
        <p14:creationId xmlns:p14="http://schemas.microsoft.com/office/powerpoint/2010/main" val="63462965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0" y="0"/>
            <a:ext cx="12192000" cy="802888"/>
          </a:xfrm>
        </p:spPr>
        <p:txBody>
          <a:bodyPr>
            <a:normAutofit fontScale="90000"/>
          </a:bodyPr>
          <a:lstStyle/>
          <a:p>
            <a:pPr algn="ctr"/>
            <a:r>
              <a:rPr lang="es-PE" sz="2800" b="1" u="sng" dirty="0"/>
              <a:t>Moral: Perspectivismo: rechazo a lo </a:t>
            </a:r>
            <a:r>
              <a:rPr lang="es-PE" sz="2800" b="1" u="sng" dirty="0" smtClean="0"/>
              <a:t>universal</a:t>
            </a:r>
            <a:br>
              <a:rPr lang="es-PE" sz="2800" b="1" u="sng" dirty="0" smtClean="0"/>
            </a:br>
            <a:r>
              <a:rPr lang="es-PE" sz="2800" b="1" u="sng" dirty="0"/>
              <a:t>Crítica a la metafísica: Propuesta vitalista</a:t>
            </a:r>
          </a:p>
        </p:txBody>
      </p:sp>
      <p:sp>
        <p:nvSpPr>
          <p:cNvPr id="3" name="Rectángulo 2"/>
          <p:cNvSpPr/>
          <p:nvPr/>
        </p:nvSpPr>
        <p:spPr>
          <a:xfrm>
            <a:off x="453483" y="1427356"/>
            <a:ext cx="11285034" cy="3416320"/>
          </a:xfrm>
          <a:prstGeom prst="rect">
            <a:avLst/>
          </a:prstGeom>
        </p:spPr>
        <p:txBody>
          <a:bodyPr wrap="square">
            <a:spAutoFit/>
          </a:bodyPr>
          <a:lstStyle/>
          <a:p>
            <a:pPr algn="just"/>
            <a:r>
              <a:rPr lang="es-PE" dirty="0"/>
              <a:t>“¿Queréis que el hombre bueno, sea modesto, diligente, bienintencionado y moderado? A mí se me antoja el esclavo ideal”. (La voluntad de poder</a:t>
            </a:r>
            <a:r>
              <a:rPr lang="es-PE" dirty="0" smtClean="0"/>
              <a:t>)</a:t>
            </a:r>
          </a:p>
          <a:p>
            <a:pPr algn="just"/>
            <a:endParaRPr lang="es-PE" dirty="0"/>
          </a:p>
          <a:p>
            <a:pPr algn="just"/>
            <a:r>
              <a:rPr lang="es-PE" dirty="0"/>
              <a:t>La religión ha degradado el concepto del hombre; su consecuencia es la noción de que todo lo bueno, grande y verdadero es de naturaleza </a:t>
            </a:r>
            <a:r>
              <a:rPr lang="es-PE" dirty="0" err="1"/>
              <a:t>suprahumana</a:t>
            </a:r>
            <a:r>
              <a:rPr lang="es-PE" dirty="0"/>
              <a:t> y sólo se alcanza por obra de la gracia (…) El cristianismo es una doctrina que predica la obediencia” (La voluntad de poder</a:t>
            </a:r>
            <a:r>
              <a:rPr lang="es-PE" dirty="0" smtClean="0"/>
              <a:t>)</a:t>
            </a:r>
          </a:p>
          <a:p>
            <a:pPr algn="just"/>
            <a:endParaRPr lang="es-PE" dirty="0"/>
          </a:p>
          <a:p>
            <a:pPr algn="just"/>
            <a:r>
              <a:rPr lang="es-PE" dirty="0"/>
              <a:t>“¡Cómo pudo enseñarse a despreciar los instintos primordiales de la vida e inventarse un alma, un espíritu, para ultrajar el cuerpo! ¡Cómo puede enseñarse a concebir la premisa de la vida, la sexualidad, como algo impuro! ¡Cómo puede buscarse en la más profunda necesidad vital, en el egoísmo estricto, el principio del mal y, a la inversa, exaltarse el síntoma típico de decadencia, de contradicción de los instintos –el altruismo y el amor al prójimo (</a:t>
            </a:r>
            <a:r>
              <a:rPr lang="es-PE" dirty="0" err="1"/>
              <a:t>alterismo</a:t>
            </a:r>
            <a:r>
              <a:rPr lang="es-PE" dirty="0"/>
              <a:t>)–, como el valor superior!”. (</a:t>
            </a:r>
            <a:r>
              <a:rPr lang="es-PE" dirty="0" err="1"/>
              <a:t>Ecce</a:t>
            </a:r>
            <a:r>
              <a:rPr lang="es-PE" dirty="0"/>
              <a:t> homo)</a:t>
            </a:r>
            <a:endParaRPr lang="es-PE" sz="2800" dirty="0">
              <a:latin typeface="Calibri" panose="020F0502020204030204" pitchFamily="34" charset="0"/>
              <a:ea typeface="Calibri" panose="020F0502020204030204" pitchFamily="34" charset="0"/>
              <a:cs typeface="Times New Roman" panose="02020603050405020304" pitchFamily="18" charset="0"/>
            </a:endParaRPr>
          </a:p>
        </p:txBody>
      </p:sp>
      <p:pic>
        <p:nvPicPr>
          <p:cNvPr id="4" name="Imagen 3"/>
          <p:cNvPicPr>
            <a:picLocks noChangeAspect="1"/>
          </p:cNvPicPr>
          <p:nvPr/>
        </p:nvPicPr>
        <p:blipFill>
          <a:blip r:embed="rId2"/>
          <a:stretch>
            <a:fillRect/>
          </a:stretch>
        </p:blipFill>
        <p:spPr>
          <a:xfrm>
            <a:off x="3826317" y="4843676"/>
            <a:ext cx="3688049" cy="1756829"/>
          </a:xfrm>
          <a:prstGeom prst="rect">
            <a:avLst/>
          </a:prstGeom>
        </p:spPr>
      </p:pic>
    </p:spTree>
    <p:extLst>
      <p:ext uri="{BB962C8B-B14F-4D97-AF65-F5344CB8AC3E}">
        <p14:creationId xmlns:p14="http://schemas.microsoft.com/office/powerpoint/2010/main" val="14018751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0" y="0"/>
            <a:ext cx="12192000" cy="802888"/>
          </a:xfrm>
        </p:spPr>
        <p:txBody>
          <a:bodyPr>
            <a:normAutofit fontScale="90000"/>
          </a:bodyPr>
          <a:lstStyle/>
          <a:p>
            <a:pPr algn="ctr"/>
            <a:r>
              <a:rPr lang="es-PE" sz="2800" b="1" u="sng" dirty="0"/>
              <a:t>Moral: Perspectivismo: rechazo a lo </a:t>
            </a:r>
            <a:r>
              <a:rPr lang="es-PE" sz="2800" b="1" u="sng" dirty="0" smtClean="0"/>
              <a:t>universal</a:t>
            </a:r>
            <a:br>
              <a:rPr lang="es-PE" sz="2800" b="1" u="sng" dirty="0" smtClean="0"/>
            </a:br>
            <a:r>
              <a:rPr lang="es-PE" sz="2800" b="1" u="sng" dirty="0"/>
              <a:t>Crítica a la metafísica: Propuesta vitalista</a:t>
            </a:r>
          </a:p>
        </p:txBody>
      </p:sp>
      <p:pic>
        <p:nvPicPr>
          <p:cNvPr id="5" name="Imagen 4"/>
          <p:cNvPicPr>
            <a:picLocks noChangeAspect="1"/>
          </p:cNvPicPr>
          <p:nvPr/>
        </p:nvPicPr>
        <p:blipFill>
          <a:blip r:embed="rId2"/>
          <a:stretch>
            <a:fillRect/>
          </a:stretch>
        </p:blipFill>
        <p:spPr>
          <a:xfrm>
            <a:off x="694598" y="1339557"/>
            <a:ext cx="10114689" cy="2175933"/>
          </a:xfrm>
          <a:prstGeom prst="rect">
            <a:avLst/>
          </a:prstGeom>
        </p:spPr>
      </p:pic>
      <p:pic>
        <p:nvPicPr>
          <p:cNvPr id="6" name="Imagen 5"/>
          <p:cNvPicPr>
            <a:picLocks noChangeAspect="1"/>
          </p:cNvPicPr>
          <p:nvPr/>
        </p:nvPicPr>
        <p:blipFill>
          <a:blip r:embed="rId3"/>
          <a:stretch>
            <a:fillRect/>
          </a:stretch>
        </p:blipFill>
        <p:spPr>
          <a:xfrm>
            <a:off x="549671" y="3515490"/>
            <a:ext cx="10097691" cy="1274961"/>
          </a:xfrm>
          <a:prstGeom prst="rect">
            <a:avLst/>
          </a:prstGeom>
        </p:spPr>
      </p:pic>
      <p:sp>
        <p:nvSpPr>
          <p:cNvPr id="7" name="CuadroTexto 6"/>
          <p:cNvSpPr txBox="1"/>
          <p:nvPr/>
        </p:nvSpPr>
        <p:spPr>
          <a:xfrm>
            <a:off x="4809066" y="5506757"/>
            <a:ext cx="7382934" cy="369332"/>
          </a:xfrm>
          <a:prstGeom prst="rect">
            <a:avLst/>
          </a:prstGeom>
          <a:noFill/>
        </p:spPr>
        <p:txBody>
          <a:bodyPr wrap="square" rtlCol="0">
            <a:spAutoFit/>
          </a:bodyPr>
          <a:lstStyle/>
          <a:p>
            <a:r>
              <a:rPr lang="es-PE" dirty="0" smtClean="0"/>
              <a:t>Así habló </a:t>
            </a:r>
            <a:r>
              <a:rPr lang="es-PE" dirty="0" err="1" smtClean="0"/>
              <a:t>Zarathustra</a:t>
            </a:r>
            <a:r>
              <a:rPr lang="es-PE" dirty="0" smtClean="0"/>
              <a:t>. p. 20, De los despreciadores del cuerpo, parte 1</a:t>
            </a:r>
            <a:endParaRPr lang="es-PE" dirty="0"/>
          </a:p>
        </p:txBody>
      </p:sp>
    </p:spTree>
    <p:extLst>
      <p:ext uri="{BB962C8B-B14F-4D97-AF65-F5344CB8AC3E}">
        <p14:creationId xmlns:p14="http://schemas.microsoft.com/office/powerpoint/2010/main" val="258576243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0" y="0"/>
            <a:ext cx="12192000" cy="646771"/>
          </a:xfrm>
        </p:spPr>
        <p:txBody>
          <a:bodyPr>
            <a:normAutofit fontScale="90000"/>
          </a:bodyPr>
          <a:lstStyle/>
          <a:p>
            <a:pPr algn="ctr"/>
            <a:r>
              <a:rPr lang="es-PE" b="1" u="sng" dirty="0"/>
              <a:t>Moral: La moralidad de los esclavos</a:t>
            </a:r>
          </a:p>
        </p:txBody>
      </p:sp>
      <p:sp>
        <p:nvSpPr>
          <p:cNvPr id="3" name="Rectángulo 2"/>
          <p:cNvSpPr/>
          <p:nvPr/>
        </p:nvSpPr>
        <p:spPr>
          <a:xfrm>
            <a:off x="512956" y="869796"/>
            <a:ext cx="11084312" cy="2280881"/>
          </a:xfrm>
          <a:prstGeom prst="rect">
            <a:avLst/>
          </a:prstGeom>
        </p:spPr>
        <p:txBody>
          <a:bodyPr wrap="square">
            <a:spAutoFit/>
          </a:bodyPr>
          <a:lstStyle/>
          <a:p>
            <a:pPr>
              <a:lnSpc>
                <a:spcPct val="107000"/>
              </a:lnSpc>
              <a:spcAft>
                <a:spcPts val="800"/>
              </a:spcAft>
            </a:pPr>
            <a:r>
              <a:rPr lang="es-PE" dirty="0">
                <a:latin typeface="Calibri" panose="020F0502020204030204" pitchFamily="34" charset="0"/>
                <a:ea typeface="Calibri" panose="020F0502020204030204" pitchFamily="34" charset="0"/>
                <a:cs typeface="Times New Roman" panose="02020603050405020304" pitchFamily="18" charset="0"/>
              </a:rPr>
              <a:t>(La genealogía de la moral / El crepúsculo de los </a:t>
            </a:r>
            <a:r>
              <a:rPr lang="es-PE" dirty="0" smtClean="0">
                <a:latin typeface="Calibri" panose="020F0502020204030204" pitchFamily="34" charset="0"/>
                <a:ea typeface="Calibri" panose="020F0502020204030204" pitchFamily="34" charset="0"/>
                <a:cs typeface="Times New Roman" panose="02020603050405020304" pitchFamily="18" charset="0"/>
              </a:rPr>
              <a:t>ídolos/Aurora)</a:t>
            </a:r>
          </a:p>
          <a:p>
            <a:pPr>
              <a:lnSpc>
                <a:spcPct val="107000"/>
              </a:lnSpc>
              <a:spcAft>
                <a:spcPts val="800"/>
              </a:spcAft>
            </a:pPr>
            <a:endParaRPr lang="es-PE"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s-PE" dirty="0">
                <a:latin typeface="Calibri" panose="020F0502020204030204" pitchFamily="34" charset="0"/>
                <a:ea typeface="Calibri" panose="020F0502020204030204" pitchFamily="34" charset="0"/>
                <a:cs typeface="Times New Roman" panose="02020603050405020304" pitchFamily="18" charset="0"/>
              </a:rPr>
              <a:t>Nietzsche </a:t>
            </a:r>
            <a:r>
              <a:rPr lang="es-PE" dirty="0" smtClean="0">
                <a:latin typeface="Calibri" panose="020F0502020204030204" pitchFamily="34" charset="0"/>
                <a:ea typeface="Calibri" panose="020F0502020204030204" pitchFamily="34" charset="0"/>
                <a:cs typeface="Times New Roman" panose="02020603050405020304" pitchFamily="18" charset="0"/>
              </a:rPr>
              <a:t>se pregunta de dónde nos viene el valor de lo bueno. La cultura apolínea privilegia la mesura. Explora el papel de la culpa, el obedecimiento ciego y el miedo al castigo.</a:t>
            </a:r>
          </a:p>
          <a:p>
            <a:pPr>
              <a:lnSpc>
                <a:spcPct val="107000"/>
              </a:lnSpc>
              <a:spcAft>
                <a:spcPts val="800"/>
              </a:spcAft>
            </a:pPr>
            <a:endParaRPr lang="es-PE" dirty="0" smtClean="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s-PE" dirty="0" smtClean="0">
                <a:latin typeface="Calibri" panose="020F0502020204030204" pitchFamily="34" charset="0"/>
                <a:ea typeface="Calibri" panose="020F0502020204030204" pitchFamily="34" charset="0"/>
                <a:cs typeface="Times New Roman" panose="02020603050405020304" pitchFamily="18" charset="0"/>
              </a:rPr>
              <a:t>Se </a:t>
            </a:r>
            <a:r>
              <a:rPr lang="es-PE" dirty="0">
                <a:latin typeface="Calibri" panose="020F0502020204030204" pitchFamily="34" charset="0"/>
                <a:ea typeface="Calibri" panose="020F0502020204030204" pitchFamily="34" charset="0"/>
                <a:cs typeface="Times New Roman" panose="02020603050405020304" pitchFamily="18" charset="0"/>
              </a:rPr>
              <a:t>enfrenta al racionalismo, al judeo-cristianismo, al idealismo, al trascendentalismo y a la tradición metafísica. </a:t>
            </a:r>
          </a:p>
        </p:txBody>
      </p:sp>
      <p:pic>
        <p:nvPicPr>
          <p:cNvPr id="4" name="Imagen 3"/>
          <p:cNvPicPr>
            <a:picLocks noChangeAspect="1"/>
          </p:cNvPicPr>
          <p:nvPr/>
        </p:nvPicPr>
        <p:blipFill>
          <a:blip r:embed="rId2"/>
          <a:stretch>
            <a:fillRect/>
          </a:stretch>
        </p:blipFill>
        <p:spPr>
          <a:xfrm>
            <a:off x="2935674" y="3605513"/>
            <a:ext cx="6238875" cy="2638425"/>
          </a:xfrm>
          <a:prstGeom prst="rect">
            <a:avLst/>
          </a:prstGeom>
        </p:spPr>
      </p:pic>
    </p:spTree>
    <p:extLst>
      <p:ext uri="{BB962C8B-B14F-4D97-AF65-F5344CB8AC3E}">
        <p14:creationId xmlns:p14="http://schemas.microsoft.com/office/powerpoint/2010/main" val="194570551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0" y="0"/>
            <a:ext cx="12192000" cy="646771"/>
          </a:xfrm>
        </p:spPr>
        <p:txBody>
          <a:bodyPr>
            <a:normAutofit fontScale="90000"/>
          </a:bodyPr>
          <a:lstStyle/>
          <a:p>
            <a:pPr algn="ctr"/>
            <a:r>
              <a:rPr lang="es-PE" b="1" u="sng" dirty="0"/>
              <a:t>Moral: La moralidad de los esclavos</a:t>
            </a:r>
          </a:p>
        </p:txBody>
      </p:sp>
      <p:sp>
        <p:nvSpPr>
          <p:cNvPr id="3" name="Rectángulo 2"/>
          <p:cNvSpPr/>
          <p:nvPr/>
        </p:nvSpPr>
        <p:spPr>
          <a:xfrm>
            <a:off x="512956" y="869796"/>
            <a:ext cx="11084312" cy="2031325"/>
          </a:xfrm>
          <a:prstGeom prst="rect">
            <a:avLst/>
          </a:prstGeom>
        </p:spPr>
        <p:txBody>
          <a:bodyPr wrap="square">
            <a:spAutoFit/>
          </a:bodyPr>
          <a:lstStyle/>
          <a:p>
            <a:pPr algn="just"/>
            <a:r>
              <a:rPr lang="es-PE" dirty="0"/>
              <a:t>Para Nietzsche la moral del esclavo es la que prima en la religión que él conoce desde su tradición, y le refiere un origen a partir del resentimiento. En la genealogía de la moral, asimismo, hace referencia a la moralidad de los egipcios</a:t>
            </a:r>
            <a:r>
              <a:rPr lang="es-PE" dirty="0" smtClean="0"/>
              <a:t>.</a:t>
            </a:r>
          </a:p>
          <a:p>
            <a:pPr algn="just"/>
            <a:endParaRPr lang="es-PE" dirty="0"/>
          </a:p>
          <a:p>
            <a:pPr algn="just"/>
            <a:r>
              <a:rPr lang="es-PE" dirty="0"/>
              <a:t>El papel </a:t>
            </a:r>
            <a:r>
              <a:rPr lang="es-PE" dirty="0" smtClean="0"/>
              <a:t>de </a:t>
            </a:r>
            <a:r>
              <a:rPr lang="es-PE" dirty="0"/>
              <a:t>la vida ultraterrena es una parte significativa de la crítica de Nietzsche. La moralidad del esclavo se articula a </a:t>
            </a:r>
            <a:r>
              <a:rPr lang="es-PE" dirty="0" smtClean="0"/>
              <a:t>una </a:t>
            </a:r>
            <a:r>
              <a:rPr lang="es-PE" dirty="0"/>
              <a:t>intención de vivir una vida orientada al más allá, mientras que la propuesta del autor apunta a una existencia natural y vitalista. Esto supone una crítica general a la </a:t>
            </a:r>
            <a:r>
              <a:rPr lang="es-PE" dirty="0" smtClean="0"/>
              <a:t>metafísica.</a:t>
            </a:r>
            <a:endParaRPr lang="es-PE" dirty="0"/>
          </a:p>
        </p:txBody>
      </p:sp>
      <p:pic>
        <p:nvPicPr>
          <p:cNvPr id="4" name="Imagen 3"/>
          <p:cNvPicPr>
            <a:picLocks noChangeAspect="1"/>
          </p:cNvPicPr>
          <p:nvPr/>
        </p:nvPicPr>
        <p:blipFill>
          <a:blip r:embed="rId2"/>
          <a:stretch>
            <a:fillRect/>
          </a:stretch>
        </p:blipFill>
        <p:spPr>
          <a:xfrm>
            <a:off x="2471660" y="2847147"/>
            <a:ext cx="6522438" cy="3889306"/>
          </a:xfrm>
          <a:prstGeom prst="rect">
            <a:avLst/>
          </a:prstGeom>
        </p:spPr>
      </p:pic>
    </p:spTree>
    <p:extLst>
      <p:ext uri="{BB962C8B-B14F-4D97-AF65-F5344CB8AC3E}">
        <p14:creationId xmlns:p14="http://schemas.microsoft.com/office/powerpoint/2010/main" val="194187015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0" y="0"/>
            <a:ext cx="12192000" cy="646771"/>
          </a:xfrm>
        </p:spPr>
        <p:txBody>
          <a:bodyPr>
            <a:normAutofit fontScale="90000"/>
          </a:bodyPr>
          <a:lstStyle/>
          <a:p>
            <a:pPr algn="ctr"/>
            <a:r>
              <a:rPr lang="es-PE" b="1" u="sng" dirty="0"/>
              <a:t>Moral: La moralidad de los esclavos</a:t>
            </a:r>
          </a:p>
        </p:txBody>
      </p:sp>
      <p:pic>
        <p:nvPicPr>
          <p:cNvPr id="5" name="Imagen 4"/>
          <p:cNvPicPr>
            <a:picLocks noChangeAspect="1"/>
          </p:cNvPicPr>
          <p:nvPr/>
        </p:nvPicPr>
        <p:blipFill>
          <a:blip r:embed="rId2"/>
          <a:stretch>
            <a:fillRect/>
          </a:stretch>
        </p:blipFill>
        <p:spPr>
          <a:xfrm>
            <a:off x="1245132" y="1845360"/>
            <a:ext cx="9701733" cy="2648995"/>
          </a:xfrm>
          <a:prstGeom prst="rect">
            <a:avLst/>
          </a:prstGeom>
        </p:spPr>
      </p:pic>
      <p:sp>
        <p:nvSpPr>
          <p:cNvPr id="6" name="Rectángulo 5"/>
          <p:cNvSpPr/>
          <p:nvPr/>
        </p:nvSpPr>
        <p:spPr>
          <a:xfrm>
            <a:off x="2777066" y="4114800"/>
            <a:ext cx="8169799" cy="379555"/>
          </a:xfrm>
          <a:prstGeom prst="rect">
            <a:avLst/>
          </a:prstGeom>
          <a:solidFill>
            <a:schemeClr val="bg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PE"/>
          </a:p>
        </p:txBody>
      </p:sp>
      <p:sp>
        <p:nvSpPr>
          <p:cNvPr id="7" name="CuadroTexto 6"/>
          <p:cNvSpPr txBox="1"/>
          <p:nvPr/>
        </p:nvSpPr>
        <p:spPr>
          <a:xfrm>
            <a:off x="6095999" y="5232401"/>
            <a:ext cx="5164667" cy="369332"/>
          </a:xfrm>
          <a:prstGeom prst="rect">
            <a:avLst/>
          </a:prstGeom>
          <a:noFill/>
        </p:spPr>
        <p:txBody>
          <a:bodyPr wrap="square" rtlCol="0">
            <a:spAutoFit/>
          </a:bodyPr>
          <a:lstStyle/>
          <a:p>
            <a:r>
              <a:rPr lang="es-PE" dirty="0" smtClean="0"/>
              <a:t>La genealogía de la moral, p 80, parte 11, 3er tratado</a:t>
            </a:r>
            <a:endParaRPr lang="es-PE" dirty="0"/>
          </a:p>
        </p:txBody>
      </p:sp>
    </p:spTree>
    <p:extLst>
      <p:ext uri="{BB962C8B-B14F-4D97-AF65-F5344CB8AC3E}">
        <p14:creationId xmlns:p14="http://schemas.microsoft.com/office/powerpoint/2010/main" val="420915524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0" y="0"/>
            <a:ext cx="12192000" cy="646771"/>
          </a:xfrm>
        </p:spPr>
        <p:txBody>
          <a:bodyPr>
            <a:normAutofit fontScale="90000"/>
          </a:bodyPr>
          <a:lstStyle/>
          <a:p>
            <a:pPr algn="ctr"/>
            <a:r>
              <a:rPr lang="es-PE" b="1" u="sng" dirty="0"/>
              <a:t>Moral: La moralidad de los esclavos</a:t>
            </a:r>
          </a:p>
        </p:txBody>
      </p:sp>
      <p:sp>
        <p:nvSpPr>
          <p:cNvPr id="6" name="Rectángulo 5"/>
          <p:cNvSpPr/>
          <p:nvPr/>
        </p:nvSpPr>
        <p:spPr>
          <a:xfrm>
            <a:off x="2777067" y="3166533"/>
            <a:ext cx="8169799" cy="379555"/>
          </a:xfrm>
          <a:prstGeom prst="rect">
            <a:avLst/>
          </a:prstGeom>
          <a:solidFill>
            <a:schemeClr val="bg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PE"/>
          </a:p>
        </p:txBody>
      </p:sp>
      <p:sp>
        <p:nvSpPr>
          <p:cNvPr id="7" name="CuadroTexto 6"/>
          <p:cNvSpPr txBox="1"/>
          <p:nvPr/>
        </p:nvSpPr>
        <p:spPr>
          <a:xfrm>
            <a:off x="6739468" y="6282267"/>
            <a:ext cx="5181600" cy="369332"/>
          </a:xfrm>
          <a:prstGeom prst="rect">
            <a:avLst/>
          </a:prstGeom>
          <a:noFill/>
        </p:spPr>
        <p:txBody>
          <a:bodyPr wrap="square" rtlCol="0">
            <a:spAutoFit/>
          </a:bodyPr>
          <a:lstStyle/>
          <a:p>
            <a:r>
              <a:rPr lang="es-PE" dirty="0" smtClean="0"/>
              <a:t>La genealogía de la moral, p 80, parte 11, 3er tratado</a:t>
            </a:r>
            <a:endParaRPr lang="es-PE" dirty="0"/>
          </a:p>
        </p:txBody>
      </p:sp>
      <p:pic>
        <p:nvPicPr>
          <p:cNvPr id="3" name="Imagen 2"/>
          <p:cNvPicPr>
            <a:picLocks noChangeAspect="1"/>
          </p:cNvPicPr>
          <p:nvPr/>
        </p:nvPicPr>
        <p:blipFill>
          <a:blip r:embed="rId2"/>
          <a:stretch>
            <a:fillRect/>
          </a:stretch>
        </p:blipFill>
        <p:spPr>
          <a:xfrm>
            <a:off x="1046692" y="744056"/>
            <a:ext cx="9621308" cy="5277787"/>
          </a:xfrm>
          <a:prstGeom prst="rect">
            <a:avLst/>
          </a:prstGeom>
        </p:spPr>
      </p:pic>
      <p:sp>
        <p:nvSpPr>
          <p:cNvPr id="4" name="Rectángulo 3"/>
          <p:cNvSpPr/>
          <p:nvPr/>
        </p:nvSpPr>
        <p:spPr>
          <a:xfrm>
            <a:off x="1046692" y="744056"/>
            <a:ext cx="4810654" cy="288877"/>
          </a:xfrm>
          <a:prstGeom prst="rect">
            <a:avLst/>
          </a:prstGeom>
          <a:solidFill>
            <a:schemeClr val="bg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PE"/>
          </a:p>
        </p:txBody>
      </p:sp>
      <p:sp>
        <p:nvSpPr>
          <p:cNvPr id="8" name="Rectángulo 7"/>
          <p:cNvSpPr/>
          <p:nvPr/>
        </p:nvSpPr>
        <p:spPr>
          <a:xfrm>
            <a:off x="10109200" y="5675373"/>
            <a:ext cx="438680" cy="293192"/>
          </a:xfrm>
          <a:prstGeom prst="rect">
            <a:avLst/>
          </a:prstGeom>
          <a:solidFill>
            <a:schemeClr val="bg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PE"/>
          </a:p>
        </p:txBody>
      </p:sp>
    </p:spTree>
    <p:extLst>
      <p:ext uri="{BB962C8B-B14F-4D97-AF65-F5344CB8AC3E}">
        <p14:creationId xmlns:p14="http://schemas.microsoft.com/office/powerpoint/2010/main" val="234112046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0" y="0"/>
            <a:ext cx="12192000" cy="646771"/>
          </a:xfrm>
        </p:spPr>
        <p:txBody>
          <a:bodyPr>
            <a:normAutofit fontScale="90000"/>
          </a:bodyPr>
          <a:lstStyle/>
          <a:p>
            <a:pPr algn="ctr"/>
            <a:r>
              <a:rPr lang="es-PE" b="1" u="sng" dirty="0"/>
              <a:t>Moral: La moralidad de los esclavos</a:t>
            </a:r>
          </a:p>
        </p:txBody>
      </p:sp>
      <p:sp>
        <p:nvSpPr>
          <p:cNvPr id="3" name="Rectángulo 2"/>
          <p:cNvSpPr/>
          <p:nvPr/>
        </p:nvSpPr>
        <p:spPr>
          <a:xfrm>
            <a:off x="512956" y="869796"/>
            <a:ext cx="11084312" cy="646331"/>
          </a:xfrm>
          <a:prstGeom prst="rect">
            <a:avLst/>
          </a:prstGeom>
        </p:spPr>
        <p:txBody>
          <a:bodyPr wrap="square">
            <a:spAutoFit/>
          </a:bodyPr>
          <a:lstStyle/>
          <a:p>
            <a:r>
              <a:rPr lang="es-PE" dirty="0" smtClean="0"/>
              <a:t>Nietzsche </a:t>
            </a:r>
            <a:r>
              <a:rPr lang="es-PE" dirty="0"/>
              <a:t>refiere que los fuertes deben poder ser libres de “convertirse en lo que son”, siguiendo una frase de Píndaro</a:t>
            </a:r>
            <a:r>
              <a:rPr lang="es-PE" dirty="0" smtClean="0"/>
              <a:t>. Esta invitación puede ser para todos; la de atreverse a ser uno mismo</a:t>
            </a:r>
            <a:endParaRPr lang="es-PE" dirty="0"/>
          </a:p>
        </p:txBody>
      </p:sp>
      <p:pic>
        <p:nvPicPr>
          <p:cNvPr id="4" name="Imagen 3"/>
          <p:cNvPicPr>
            <a:picLocks noChangeAspect="1"/>
          </p:cNvPicPr>
          <p:nvPr/>
        </p:nvPicPr>
        <p:blipFill>
          <a:blip r:embed="rId2"/>
          <a:stretch>
            <a:fillRect/>
          </a:stretch>
        </p:blipFill>
        <p:spPr>
          <a:xfrm>
            <a:off x="2277981" y="2006781"/>
            <a:ext cx="7554261" cy="4538905"/>
          </a:xfrm>
          <a:prstGeom prst="rect">
            <a:avLst/>
          </a:prstGeom>
        </p:spPr>
      </p:pic>
    </p:spTree>
    <p:extLst>
      <p:ext uri="{BB962C8B-B14F-4D97-AF65-F5344CB8AC3E}">
        <p14:creationId xmlns:p14="http://schemas.microsoft.com/office/powerpoint/2010/main" val="186450649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0" y="0"/>
            <a:ext cx="12192000" cy="646771"/>
          </a:xfrm>
        </p:spPr>
        <p:txBody>
          <a:bodyPr>
            <a:normAutofit fontScale="90000"/>
          </a:bodyPr>
          <a:lstStyle/>
          <a:p>
            <a:pPr algn="ctr"/>
            <a:r>
              <a:rPr lang="es-PE" b="1" u="sng" dirty="0"/>
              <a:t>Moral: La moralidad de los esclavos</a:t>
            </a:r>
          </a:p>
        </p:txBody>
      </p:sp>
      <p:pic>
        <p:nvPicPr>
          <p:cNvPr id="5" name="Imagen 4"/>
          <p:cNvPicPr>
            <a:picLocks noChangeAspect="1"/>
          </p:cNvPicPr>
          <p:nvPr/>
        </p:nvPicPr>
        <p:blipFill>
          <a:blip r:embed="rId2"/>
          <a:stretch>
            <a:fillRect/>
          </a:stretch>
        </p:blipFill>
        <p:spPr>
          <a:xfrm>
            <a:off x="889948" y="1130221"/>
            <a:ext cx="10412103" cy="4922085"/>
          </a:xfrm>
          <a:prstGeom prst="rect">
            <a:avLst/>
          </a:prstGeom>
        </p:spPr>
      </p:pic>
      <p:sp>
        <p:nvSpPr>
          <p:cNvPr id="6" name="CuadroTexto 5"/>
          <p:cNvSpPr txBox="1"/>
          <p:nvPr/>
        </p:nvSpPr>
        <p:spPr>
          <a:xfrm>
            <a:off x="6549483" y="6156614"/>
            <a:ext cx="5642517" cy="379142"/>
          </a:xfrm>
          <a:prstGeom prst="rect">
            <a:avLst/>
          </a:prstGeom>
          <a:noFill/>
        </p:spPr>
        <p:txBody>
          <a:bodyPr wrap="square" rtlCol="0">
            <a:spAutoFit/>
          </a:bodyPr>
          <a:lstStyle/>
          <a:p>
            <a:r>
              <a:rPr lang="es-PE" dirty="0" smtClean="0"/>
              <a:t>La genealogía de la moral, p.60, parte 22 del 2do tratado</a:t>
            </a:r>
            <a:endParaRPr lang="es-PE" dirty="0"/>
          </a:p>
        </p:txBody>
      </p:sp>
    </p:spTree>
    <p:extLst>
      <p:ext uri="{BB962C8B-B14F-4D97-AF65-F5344CB8AC3E}">
        <p14:creationId xmlns:p14="http://schemas.microsoft.com/office/powerpoint/2010/main" val="42185367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0" y="0"/>
            <a:ext cx="12192000" cy="646771"/>
          </a:xfrm>
        </p:spPr>
        <p:txBody>
          <a:bodyPr>
            <a:normAutofit fontScale="90000"/>
          </a:bodyPr>
          <a:lstStyle/>
          <a:p>
            <a:pPr algn="ctr"/>
            <a:r>
              <a:rPr lang="es-PE" b="1" u="sng" dirty="0"/>
              <a:t>Feuerbach, </a:t>
            </a:r>
            <a:r>
              <a:rPr lang="es-PE" b="1" u="sng" dirty="0" err="1"/>
              <a:t>Sleiermacher</a:t>
            </a:r>
            <a:r>
              <a:rPr lang="es-PE" b="1" u="sng" dirty="0"/>
              <a:t>, </a:t>
            </a:r>
            <a:r>
              <a:rPr lang="es-PE" b="1" u="sng" dirty="0" smtClean="0"/>
              <a:t>Spinoza</a:t>
            </a:r>
            <a:endParaRPr lang="es-PE" b="1" u="sng" dirty="0"/>
          </a:p>
        </p:txBody>
      </p:sp>
      <p:sp>
        <p:nvSpPr>
          <p:cNvPr id="4" name="Título 1"/>
          <p:cNvSpPr txBox="1">
            <a:spLocks/>
          </p:cNvSpPr>
          <p:nvPr/>
        </p:nvSpPr>
        <p:spPr>
          <a:xfrm>
            <a:off x="793596" y="959370"/>
            <a:ext cx="10515600" cy="41972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PE" sz="1600" u="sng" dirty="0" smtClean="0"/>
              <a:t>Artículo </a:t>
            </a:r>
            <a:r>
              <a:rPr lang="es-PE" sz="1400" u="sng" dirty="0" smtClean="0"/>
              <a:t>recomendado</a:t>
            </a:r>
            <a:r>
              <a:rPr lang="es-PE" sz="1600" u="sng" dirty="0" smtClean="0"/>
              <a:t>: Feuerbach y Nietzsche: la reducción antropológica de la religión y el sentido del cristianismo (</a:t>
            </a:r>
            <a:r>
              <a:rPr lang="es-PE" sz="1600" u="sng" dirty="0" err="1" smtClean="0"/>
              <a:t>P.U.Rodriguez</a:t>
            </a:r>
            <a:r>
              <a:rPr lang="es-PE" sz="1600" u="sng" dirty="0" smtClean="0"/>
              <a:t>, 2010) EN: </a:t>
            </a:r>
            <a:r>
              <a:rPr lang="es-PE" sz="1600" u="sng" dirty="0" smtClean="0">
                <a:hlinkClick r:id="rId2"/>
              </a:rPr>
              <a:t>https://dialnet.unirioja.es/servlet/articulo?codigo=3699356</a:t>
            </a:r>
            <a:r>
              <a:rPr lang="es-PE" sz="2800" u="sng" dirty="0" smtClean="0"/>
              <a:t/>
            </a:r>
            <a:br>
              <a:rPr lang="es-PE" sz="2800" u="sng" dirty="0" smtClean="0"/>
            </a:br>
            <a:endParaRPr lang="es-PE" sz="2800" u="sng" dirty="0"/>
          </a:p>
        </p:txBody>
      </p:sp>
      <p:sp>
        <p:nvSpPr>
          <p:cNvPr id="5" name="Marcador de contenido 2"/>
          <p:cNvSpPr>
            <a:spLocks noGrp="1"/>
          </p:cNvSpPr>
          <p:nvPr>
            <p:ph idx="1"/>
          </p:nvPr>
        </p:nvSpPr>
        <p:spPr>
          <a:xfrm>
            <a:off x="613714" y="1847487"/>
            <a:ext cx="10515600" cy="4126094"/>
          </a:xfrm>
        </p:spPr>
        <p:txBody>
          <a:bodyPr>
            <a:normAutofit/>
          </a:bodyPr>
          <a:lstStyle/>
          <a:p>
            <a:pPr fontAlgn="base"/>
            <a:r>
              <a:rPr lang="es-PE" dirty="0" smtClean="0"/>
              <a:t>Feuerbach </a:t>
            </a:r>
            <a:r>
              <a:rPr lang="es-PE" dirty="0"/>
              <a:t>y Nietzsche son los principales críticos del cristianismo del siglo XIX. Ambos filósofos piensan a Dios como una </a:t>
            </a:r>
            <a:r>
              <a:rPr lang="es-PE" b="1" u="sng" dirty="0"/>
              <a:t>creación humana</a:t>
            </a:r>
            <a:r>
              <a:rPr lang="es-PE" dirty="0"/>
              <a:t>. Sin embargo, hay varias diferencias entre </a:t>
            </a:r>
            <a:r>
              <a:rPr lang="es-PE" dirty="0">
                <a:solidFill>
                  <a:schemeClr val="accent6"/>
                </a:solidFill>
              </a:rPr>
              <a:t>La esencia del cristianismo </a:t>
            </a:r>
            <a:r>
              <a:rPr lang="es-PE" dirty="0"/>
              <a:t>y </a:t>
            </a:r>
            <a:r>
              <a:rPr lang="es-PE" dirty="0">
                <a:solidFill>
                  <a:srgbClr val="FF0000"/>
                </a:solidFill>
              </a:rPr>
              <a:t>El Anticristo</a:t>
            </a:r>
            <a:r>
              <a:rPr lang="es-PE" dirty="0"/>
              <a:t>. </a:t>
            </a:r>
            <a:endParaRPr lang="es-PE" dirty="0" smtClean="0"/>
          </a:p>
          <a:p>
            <a:endParaRPr lang="es-PE" dirty="0"/>
          </a:p>
        </p:txBody>
      </p:sp>
      <p:sp>
        <p:nvSpPr>
          <p:cNvPr id="6" name="Rectángulo 5"/>
          <p:cNvSpPr/>
          <p:nvPr/>
        </p:nvSpPr>
        <p:spPr>
          <a:xfrm>
            <a:off x="1669791" y="4964644"/>
            <a:ext cx="8456431" cy="1477328"/>
          </a:xfrm>
          <a:prstGeom prst="rect">
            <a:avLst/>
          </a:prstGeom>
        </p:spPr>
        <p:txBody>
          <a:bodyPr wrap="square" numCol="2">
            <a:spAutoFit/>
          </a:bodyPr>
          <a:lstStyle/>
          <a:p>
            <a:pPr algn="ctr" fontAlgn="base"/>
            <a:r>
              <a:rPr lang="es-PE" dirty="0">
                <a:solidFill>
                  <a:schemeClr val="accent6"/>
                </a:solidFill>
              </a:rPr>
              <a:t>De acuerdo </a:t>
            </a:r>
            <a:r>
              <a:rPr lang="es-PE" dirty="0" smtClean="0">
                <a:solidFill>
                  <a:schemeClr val="accent6"/>
                </a:solidFill>
              </a:rPr>
              <a:t>a </a:t>
            </a:r>
            <a:r>
              <a:rPr lang="es-PE" dirty="0">
                <a:solidFill>
                  <a:schemeClr val="accent6"/>
                </a:solidFill>
              </a:rPr>
              <a:t>Feuerbach, a través de la religión el hombre conoce su propia esencia. Hay una antropología oculta en la religión cristiana y la filosofía del futuro debe exponerla.</a:t>
            </a:r>
          </a:p>
          <a:p>
            <a:pPr algn="ctr" fontAlgn="base"/>
            <a:r>
              <a:rPr lang="es-PE" dirty="0">
                <a:solidFill>
                  <a:srgbClr val="FF0000"/>
                </a:solidFill>
              </a:rPr>
              <a:t>Para Nietzsche, el dios de los cristianos ha sido producido por un tipo de hombre decadente. Únicamente destruyendo el cielo cristiano, la tierra podrá llegar a ser un mundo humano.</a:t>
            </a:r>
          </a:p>
        </p:txBody>
      </p:sp>
      <p:pic>
        <p:nvPicPr>
          <p:cNvPr id="7" name="Imagen 6"/>
          <p:cNvPicPr>
            <a:picLocks noChangeAspect="1"/>
          </p:cNvPicPr>
          <p:nvPr/>
        </p:nvPicPr>
        <p:blipFill>
          <a:blip r:embed="rId3"/>
          <a:stretch>
            <a:fillRect/>
          </a:stretch>
        </p:blipFill>
        <p:spPr>
          <a:xfrm>
            <a:off x="3212892" y="3343127"/>
            <a:ext cx="1261728" cy="1621517"/>
          </a:xfrm>
          <a:prstGeom prst="rect">
            <a:avLst/>
          </a:prstGeom>
        </p:spPr>
      </p:pic>
      <p:pic>
        <p:nvPicPr>
          <p:cNvPr id="10" name="Imagen 9"/>
          <p:cNvPicPr>
            <a:picLocks noChangeAspect="1"/>
          </p:cNvPicPr>
          <p:nvPr/>
        </p:nvPicPr>
        <p:blipFill>
          <a:blip r:embed="rId4"/>
          <a:stretch>
            <a:fillRect/>
          </a:stretch>
        </p:blipFill>
        <p:spPr>
          <a:xfrm>
            <a:off x="7313304" y="3343127"/>
            <a:ext cx="1204814" cy="1617893"/>
          </a:xfrm>
          <a:prstGeom prst="rect">
            <a:avLst/>
          </a:prstGeom>
        </p:spPr>
      </p:pic>
    </p:spTree>
    <p:extLst>
      <p:ext uri="{BB962C8B-B14F-4D97-AF65-F5344CB8AC3E}">
        <p14:creationId xmlns:p14="http://schemas.microsoft.com/office/powerpoint/2010/main" val="315573452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0" y="0"/>
            <a:ext cx="12192000" cy="646771"/>
          </a:xfrm>
        </p:spPr>
        <p:txBody>
          <a:bodyPr>
            <a:normAutofit fontScale="90000"/>
          </a:bodyPr>
          <a:lstStyle/>
          <a:p>
            <a:pPr algn="ctr"/>
            <a:r>
              <a:rPr lang="es-PE" b="1" u="sng" dirty="0"/>
              <a:t>Moral: La moralidad de los esclavos</a:t>
            </a:r>
          </a:p>
        </p:txBody>
      </p:sp>
      <p:sp>
        <p:nvSpPr>
          <p:cNvPr id="3" name="Rectángulo 2"/>
          <p:cNvSpPr/>
          <p:nvPr/>
        </p:nvSpPr>
        <p:spPr>
          <a:xfrm>
            <a:off x="512956" y="869796"/>
            <a:ext cx="11084312" cy="1200329"/>
          </a:xfrm>
          <a:prstGeom prst="rect">
            <a:avLst/>
          </a:prstGeom>
        </p:spPr>
        <p:txBody>
          <a:bodyPr wrap="square">
            <a:spAutoFit/>
          </a:bodyPr>
          <a:lstStyle/>
          <a:p>
            <a:r>
              <a:rPr lang="es-PE" dirty="0" smtClean="0"/>
              <a:t>Nietzsche </a:t>
            </a:r>
            <a:r>
              <a:rPr lang="es-PE" dirty="0"/>
              <a:t>se va a referir a sí mismo como un </a:t>
            </a:r>
            <a:r>
              <a:rPr lang="es-PE" dirty="0" err="1"/>
              <a:t>inmoralista</a:t>
            </a:r>
            <a:r>
              <a:rPr lang="es-PE" dirty="0"/>
              <a:t>, puesto que defiende una moral invertida a la tradicional. (vs Kant, Utilitarismo y cristianismo</a:t>
            </a:r>
            <a:r>
              <a:rPr lang="es-PE" dirty="0" smtClean="0"/>
              <a:t>)</a:t>
            </a:r>
          </a:p>
          <a:p>
            <a:endParaRPr lang="es-PE" dirty="0"/>
          </a:p>
          <a:p>
            <a:r>
              <a:rPr lang="es-PE" dirty="0"/>
              <a:t>Para él, la moral del esclavo es una negación de la vida, en sacrificio a una realidad trascendental. </a:t>
            </a:r>
          </a:p>
        </p:txBody>
      </p:sp>
      <p:pic>
        <p:nvPicPr>
          <p:cNvPr id="4" name="Imagen 3"/>
          <p:cNvPicPr>
            <a:picLocks noChangeAspect="1"/>
          </p:cNvPicPr>
          <p:nvPr/>
        </p:nvPicPr>
        <p:blipFill>
          <a:blip r:embed="rId2"/>
          <a:stretch>
            <a:fillRect/>
          </a:stretch>
        </p:blipFill>
        <p:spPr>
          <a:xfrm>
            <a:off x="2622575" y="2664735"/>
            <a:ext cx="6270806" cy="2551842"/>
          </a:xfrm>
          <a:prstGeom prst="rect">
            <a:avLst/>
          </a:prstGeom>
        </p:spPr>
      </p:pic>
    </p:spTree>
    <p:extLst>
      <p:ext uri="{BB962C8B-B14F-4D97-AF65-F5344CB8AC3E}">
        <p14:creationId xmlns:p14="http://schemas.microsoft.com/office/powerpoint/2010/main" val="395737492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0" y="0"/>
            <a:ext cx="12192000" cy="646771"/>
          </a:xfrm>
        </p:spPr>
        <p:txBody>
          <a:bodyPr>
            <a:normAutofit fontScale="90000"/>
          </a:bodyPr>
          <a:lstStyle/>
          <a:p>
            <a:pPr algn="ctr"/>
            <a:r>
              <a:rPr lang="es-PE" b="1" u="sng" dirty="0"/>
              <a:t>Moral: La moralidad de los esclavos</a:t>
            </a:r>
          </a:p>
        </p:txBody>
      </p:sp>
      <p:pic>
        <p:nvPicPr>
          <p:cNvPr id="5" name="Imagen 4"/>
          <p:cNvPicPr>
            <a:picLocks noChangeAspect="1"/>
          </p:cNvPicPr>
          <p:nvPr/>
        </p:nvPicPr>
        <p:blipFill>
          <a:blip r:embed="rId2"/>
          <a:stretch>
            <a:fillRect/>
          </a:stretch>
        </p:blipFill>
        <p:spPr>
          <a:xfrm>
            <a:off x="1368425" y="779462"/>
            <a:ext cx="8419042" cy="5730017"/>
          </a:xfrm>
          <a:prstGeom prst="rect">
            <a:avLst/>
          </a:prstGeom>
        </p:spPr>
      </p:pic>
      <p:sp>
        <p:nvSpPr>
          <p:cNvPr id="6" name="CuadroTexto 5"/>
          <p:cNvSpPr txBox="1"/>
          <p:nvPr/>
        </p:nvSpPr>
        <p:spPr>
          <a:xfrm>
            <a:off x="10024533" y="2929467"/>
            <a:ext cx="2167467" cy="923330"/>
          </a:xfrm>
          <a:prstGeom prst="rect">
            <a:avLst/>
          </a:prstGeom>
          <a:noFill/>
        </p:spPr>
        <p:txBody>
          <a:bodyPr wrap="square" rtlCol="0">
            <a:spAutoFit/>
          </a:bodyPr>
          <a:lstStyle/>
          <a:p>
            <a:r>
              <a:rPr lang="es-PE" dirty="0" smtClean="0"/>
              <a:t>La genealogía de la moral, p.90, parte 17 del 3er tratado</a:t>
            </a:r>
            <a:endParaRPr lang="es-PE" dirty="0"/>
          </a:p>
        </p:txBody>
      </p:sp>
      <p:sp>
        <p:nvSpPr>
          <p:cNvPr id="7" name="Rectángulo 6"/>
          <p:cNvSpPr/>
          <p:nvPr/>
        </p:nvSpPr>
        <p:spPr>
          <a:xfrm>
            <a:off x="5113867" y="6180667"/>
            <a:ext cx="4673600" cy="328812"/>
          </a:xfrm>
          <a:prstGeom prst="rect">
            <a:avLst/>
          </a:prstGeom>
          <a:solidFill>
            <a:schemeClr val="bg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PE"/>
          </a:p>
        </p:txBody>
      </p:sp>
    </p:spTree>
    <p:extLst>
      <p:ext uri="{BB962C8B-B14F-4D97-AF65-F5344CB8AC3E}">
        <p14:creationId xmlns:p14="http://schemas.microsoft.com/office/powerpoint/2010/main" val="195304550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0" y="0"/>
            <a:ext cx="12192000" cy="646771"/>
          </a:xfrm>
        </p:spPr>
        <p:txBody>
          <a:bodyPr>
            <a:normAutofit fontScale="90000"/>
          </a:bodyPr>
          <a:lstStyle/>
          <a:p>
            <a:pPr algn="ctr"/>
            <a:r>
              <a:rPr lang="es-PE" b="1" u="sng" dirty="0"/>
              <a:t>Moral: La moralidad de los esclavos</a:t>
            </a:r>
          </a:p>
        </p:txBody>
      </p:sp>
      <p:sp>
        <p:nvSpPr>
          <p:cNvPr id="6" name="CuadroTexto 5"/>
          <p:cNvSpPr txBox="1"/>
          <p:nvPr/>
        </p:nvSpPr>
        <p:spPr>
          <a:xfrm>
            <a:off x="5943601" y="5824229"/>
            <a:ext cx="6231466" cy="369332"/>
          </a:xfrm>
          <a:prstGeom prst="rect">
            <a:avLst/>
          </a:prstGeom>
          <a:noFill/>
        </p:spPr>
        <p:txBody>
          <a:bodyPr wrap="square" rtlCol="0">
            <a:spAutoFit/>
          </a:bodyPr>
          <a:lstStyle/>
          <a:p>
            <a:r>
              <a:rPr lang="es-PE" dirty="0" smtClean="0"/>
              <a:t>La genealogía de la moral, p.107, parte 24 del 3er tratado</a:t>
            </a:r>
            <a:endParaRPr lang="es-PE" dirty="0"/>
          </a:p>
        </p:txBody>
      </p:sp>
      <p:sp>
        <p:nvSpPr>
          <p:cNvPr id="7" name="Rectángulo 6"/>
          <p:cNvSpPr/>
          <p:nvPr/>
        </p:nvSpPr>
        <p:spPr>
          <a:xfrm>
            <a:off x="5113867" y="6180667"/>
            <a:ext cx="4673600" cy="328812"/>
          </a:xfrm>
          <a:prstGeom prst="rect">
            <a:avLst/>
          </a:prstGeom>
          <a:solidFill>
            <a:schemeClr val="bg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PE"/>
          </a:p>
        </p:txBody>
      </p:sp>
      <p:pic>
        <p:nvPicPr>
          <p:cNvPr id="3" name="Imagen 2"/>
          <p:cNvPicPr>
            <a:picLocks noChangeAspect="1"/>
          </p:cNvPicPr>
          <p:nvPr/>
        </p:nvPicPr>
        <p:blipFill>
          <a:blip r:embed="rId2"/>
          <a:stretch>
            <a:fillRect/>
          </a:stretch>
        </p:blipFill>
        <p:spPr>
          <a:xfrm>
            <a:off x="1268828" y="1955942"/>
            <a:ext cx="9654343" cy="2194919"/>
          </a:xfrm>
          <a:prstGeom prst="rect">
            <a:avLst/>
          </a:prstGeom>
        </p:spPr>
      </p:pic>
      <p:sp>
        <p:nvSpPr>
          <p:cNvPr id="4" name="Rectángulo 3"/>
          <p:cNvSpPr/>
          <p:nvPr/>
        </p:nvSpPr>
        <p:spPr>
          <a:xfrm>
            <a:off x="6451600" y="3776133"/>
            <a:ext cx="4471571" cy="374728"/>
          </a:xfrm>
          <a:prstGeom prst="rect">
            <a:avLst/>
          </a:prstGeom>
          <a:solidFill>
            <a:schemeClr val="bg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PE"/>
          </a:p>
        </p:txBody>
      </p:sp>
      <p:pic>
        <p:nvPicPr>
          <p:cNvPr id="8" name="Imagen 7"/>
          <p:cNvPicPr>
            <a:picLocks noChangeAspect="1"/>
          </p:cNvPicPr>
          <p:nvPr/>
        </p:nvPicPr>
        <p:blipFill>
          <a:blip r:embed="rId3"/>
          <a:stretch>
            <a:fillRect/>
          </a:stretch>
        </p:blipFill>
        <p:spPr>
          <a:xfrm>
            <a:off x="1268828" y="4417317"/>
            <a:ext cx="8562372" cy="658644"/>
          </a:xfrm>
          <a:prstGeom prst="rect">
            <a:avLst/>
          </a:prstGeom>
        </p:spPr>
      </p:pic>
      <p:sp>
        <p:nvSpPr>
          <p:cNvPr id="9" name="Rectángulo 8"/>
          <p:cNvSpPr/>
          <p:nvPr/>
        </p:nvSpPr>
        <p:spPr>
          <a:xfrm>
            <a:off x="7941733" y="4746639"/>
            <a:ext cx="1845734" cy="329322"/>
          </a:xfrm>
          <a:prstGeom prst="rect">
            <a:avLst/>
          </a:prstGeom>
          <a:solidFill>
            <a:schemeClr val="bg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PE"/>
          </a:p>
        </p:txBody>
      </p:sp>
    </p:spTree>
    <p:extLst>
      <p:ext uri="{BB962C8B-B14F-4D97-AF65-F5344CB8AC3E}">
        <p14:creationId xmlns:p14="http://schemas.microsoft.com/office/powerpoint/2010/main" val="201938375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0" y="0"/>
            <a:ext cx="12192000" cy="646771"/>
          </a:xfrm>
        </p:spPr>
        <p:txBody>
          <a:bodyPr>
            <a:normAutofit fontScale="90000"/>
          </a:bodyPr>
          <a:lstStyle/>
          <a:p>
            <a:pPr algn="ctr"/>
            <a:r>
              <a:rPr lang="es-PE" b="1" u="sng" dirty="0"/>
              <a:t>Moral: La moralidad de los esclavos</a:t>
            </a:r>
          </a:p>
        </p:txBody>
      </p:sp>
      <p:sp>
        <p:nvSpPr>
          <p:cNvPr id="6" name="CuadroTexto 5"/>
          <p:cNvSpPr txBox="1"/>
          <p:nvPr/>
        </p:nvSpPr>
        <p:spPr>
          <a:xfrm>
            <a:off x="5943601" y="5824229"/>
            <a:ext cx="6231466" cy="369332"/>
          </a:xfrm>
          <a:prstGeom prst="rect">
            <a:avLst/>
          </a:prstGeom>
          <a:noFill/>
        </p:spPr>
        <p:txBody>
          <a:bodyPr wrap="square" rtlCol="0">
            <a:spAutoFit/>
          </a:bodyPr>
          <a:lstStyle/>
          <a:p>
            <a:r>
              <a:rPr lang="es-PE" dirty="0" smtClean="0"/>
              <a:t>La genealogía de la moral, p.114, parte 28 del 3er tratado</a:t>
            </a:r>
            <a:endParaRPr lang="es-PE" dirty="0"/>
          </a:p>
        </p:txBody>
      </p:sp>
      <p:sp>
        <p:nvSpPr>
          <p:cNvPr id="7" name="Rectángulo 6"/>
          <p:cNvSpPr/>
          <p:nvPr/>
        </p:nvSpPr>
        <p:spPr>
          <a:xfrm>
            <a:off x="5113867" y="6180667"/>
            <a:ext cx="4673600" cy="328812"/>
          </a:xfrm>
          <a:prstGeom prst="rect">
            <a:avLst/>
          </a:prstGeom>
          <a:solidFill>
            <a:schemeClr val="bg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PE"/>
          </a:p>
        </p:txBody>
      </p:sp>
      <p:sp>
        <p:nvSpPr>
          <p:cNvPr id="4" name="Rectángulo 3"/>
          <p:cNvSpPr/>
          <p:nvPr/>
        </p:nvSpPr>
        <p:spPr>
          <a:xfrm>
            <a:off x="6451600" y="3776133"/>
            <a:ext cx="4471571" cy="374728"/>
          </a:xfrm>
          <a:prstGeom prst="rect">
            <a:avLst/>
          </a:prstGeom>
          <a:solidFill>
            <a:schemeClr val="bg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PE"/>
          </a:p>
        </p:txBody>
      </p:sp>
      <p:sp>
        <p:nvSpPr>
          <p:cNvPr id="9" name="Rectángulo 8"/>
          <p:cNvSpPr/>
          <p:nvPr/>
        </p:nvSpPr>
        <p:spPr>
          <a:xfrm>
            <a:off x="7941733" y="4746639"/>
            <a:ext cx="1845734" cy="329322"/>
          </a:xfrm>
          <a:prstGeom prst="rect">
            <a:avLst/>
          </a:prstGeom>
          <a:solidFill>
            <a:schemeClr val="bg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PE"/>
          </a:p>
        </p:txBody>
      </p:sp>
      <p:pic>
        <p:nvPicPr>
          <p:cNvPr id="5" name="Imagen 4"/>
          <p:cNvPicPr>
            <a:picLocks noChangeAspect="1"/>
          </p:cNvPicPr>
          <p:nvPr/>
        </p:nvPicPr>
        <p:blipFill>
          <a:blip r:embed="rId2"/>
          <a:stretch>
            <a:fillRect/>
          </a:stretch>
        </p:blipFill>
        <p:spPr>
          <a:xfrm>
            <a:off x="1137710" y="1234412"/>
            <a:ext cx="9611782" cy="4002175"/>
          </a:xfrm>
          <a:prstGeom prst="rect">
            <a:avLst/>
          </a:prstGeom>
        </p:spPr>
      </p:pic>
      <p:sp>
        <p:nvSpPr>
          <p:cNvPr id="10" name="Rectángulo 9"/>
          <p:cNvSpPr/>
          <p:nvPr/>
        </p:nvSpPr>
        <p:spPr>
          <a:xfrm>
            <a:off x="1137710" y="1234412"/>
            <a:ext cx="4179357" cy="323455"/>
          </a:xfrm>
          <a:prstGeom prst="rect">
            <a:avLst/>
          </a:prstGeom>
          <a:solidFill>
            <a:schemeClr val="bg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PE"/>
          </a:p>
        </p:txBody>
      </p:sp>
    </p:spTree>
    <p:extLst>
      <p:ext uri="{BB962C8B-B14F-4D97-AF65-F5344CB8AC3E}">
        <p14:creationId xmlns:p14="http://schemas.microsoft.com/office/powerpoint/2010/main" val="112328400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0" y="0"/>
            <a:ext cx="12192000" cy="646771"/>
          </a:xfrm>
        </p:spPr>
        <p:txBody>
          <a:bodyPr>
            <a:normAutofit fontScale="90000"/>
          </a:bodyPr>
          <a:lstStyle/>
          <a:p>
            <a:pPr algn="ctr"/>
            <a:r>
              <a:rPr lang="es-PE" b="1" u="sng" dirty="0"/>
              <a:t>Moral: La moralidad de los esclavos</a:t>
            </a:r>
          </a:p>
        </p:txBody>
      </p:sp>
      <p:pic>
        <p:nvPicPr>
          <p:cNvPr id="5" name="Imagen 4"/>
          <p:cNvPicPr>
            <a:picLocks noChangeAspect="1"/>
          </p:cNvPicPr>
          <p:nvPr/>
        </p:nvPicPr>
        <p:blipFill>
          <a:blip r:embed="rId2"/>
          <a:stretch>
            <a:fillRect/>
          </a:stretch>
        </p:blipFill>
        <p:spPr>
          <a:xfrm>
            <a:off x="2048317" y="1449978"/>
            <a:ext cx="3510626" cy="4857375"/>
          </a:xfrm>
          <a:prstGeom prst="rect">
            <a:avLst/>
          </a:prstGeom>
        </p:spPr>
      </p:pic>
      <p:sp>
        <p:nvSpPr>
          <p:cNvPr id="6" name="CuadroTexto 5"/>
          <p:cNvSpPr txBox="1"/>
          <p:nvPr/>
        </p:nvSpPr>
        <p:spPr>
          <a:xfrm>
            <a:off x="6714309" y="3363659"/>
            <a:ext cx="2795452" cy="369332"/>
          </a:xfrm>
          <a:prstGeom prst="rect">
            <a:avLst/>
          </a:prstGeom>
          <a:noFill/>
        </p:spPr>
        <p:txBody>
          <a:bodyPr wrap="square" rtlCol="0">
            <a:spAutoFit/>
          </a:bodyPr>
          <a:lstStyle/>
          <a:p>
            <a:r>
              <a:rPr lang="es-PE" dirty="0" smtClean="0"/>
              <a:t>Nietzsche vs el pesimismo</a:t>
            </a:r>
            <a:endParaRPr lang="es-PE" dirty="0"/>
          </a:p>
        </p:txBody>
      </p:sp>
    </p:spTree>
    <p:extLst>
      <p:ext uri="{BB962C8B-B14F-4D97-AF65-F5344CB8AC3E}">
        <p14:creationId xmlns:p14="http://schemas.microsoft.com/office/powerpoint/2010/main" val="267232117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0" y="0"/>
            <a:ext cx="12192000" cy="646771"/>
          </a:xfrm>
        </p:spPr>
        <p:txBody>
          <a:bodyPr>
            <a:normAutofit fontScale="90000"/>
          </a:bodyPr>
          <a:lstStyle/>
          <a:p>
            <a:pPr algn="ctr"/>
            <a:r>
              <a:rPr lang="es-PE" b="1" u="sng" dirty="0"/>
              <a:t>Moral: La moralidad de los esclavos</a:t>
            </a:r>
          </a:p>
        </p:txBody>
      </p:sp>
      <p:sp>
        <p:nvSpPr>
          <p:cNvPr id="3" name="Rectángulo 2"/>
          <p:cNvSpPr/>
          <p:nvPr/>
        </p:nvSpPr>
        <p:spPr>
          <a:xfrm>
            <a:off x="512956" y="869796"/>
            <a:ext cx="11084312" cy="1754326"/>
          </a:xfrm>
          <a:prstGeom prst="rect">
            <a:avLst/>
          </a:prstGeom>
        </p:spPr>
        <p:txBody>
          <a:bodyPr wrap="square">
            <a:spAutoFit/>
          </a:bodyPr>
          <a:lstStyle/>
          <a:p>
            <a:pPr algn="just"/>
            <a:r>
              <a:rPr lang="es-PE" dirty="0"/>
              <a:t>Nietzsche critica la religión judía, pero no es antisemita. </a:t>
            </a:r>
            <a:endParaRPr lang="es-PE" dirty="0" smtClean="0"/>
          </a:p>
          <a:p>
            <a:pPr algn="just"/>
            <a:endParaRPr lang="es-PE" dirty="0"/>
          </a:p>
          <a:p>
            <a:pPr algn="just"/>
            <a:r>
              <a:rPr lang="es-PE" dirty="0"/>
              <a:t>¿bajo qué condiciones inventó el hombre esos juicios de valor del bien y el mal? y ¿qué valor tienen ellos mismos? ¿Han obstaculizado hasta ahora el desarrollo humano, o lo han fomentado? (Genealogía de la moral, p.3</a:t>
            </a:r>
            <a:r>
              <a:rPr lang="es-PE" dirty="0" smtClean="0"/>
              <a:t>)</a:t>
            </a:r>
          </a:p>
          <a:p>
            <a:pPr algn="just"/>
            <a:endParaRPr lang="es-PE" dirty="0"/>
          </a:p>
          <a:p>
            <a:pPr algn="just"/>
            <a:r>
              <a:rPr lang="es-PE" dirty="0"/>
              <a:t>De todas estas cosas se desprende el profeta </a:t>
            </a:r>
            <a:r>
              <a:rPr lang="es-PE" dirty="0" err="1"/>
              <a:t>Zarathustra</a:t>
            </a:r>
            <a:r>
              <a:rPr lang="es-PE" dirty="0"/>
              <a:t> diciendo que “Dios ha muerto”</a:t>
            </a:r>
          </a:p>
        </p:txBody>
      </p:sp>
      <p:pic>
        <p:nvPicPr>
          <p:cNvPr id="4" name="Imagen 3"/>
          <p:cNvPicPr>
            <a:picLocks noChangeAspect="1"/>
          </p:cNvPicPr>
          <p:nvPr/>
        </p:nvPicPr>
        <p:blipFill>
          <a:blip r:embed="rId2"/>
          <a:stretch>
            <a:fillRect/>
          </a:stretch>
        </p:blipFill>
        <p:spPr>
          <a:xfrm>
            <a:off x="3555245" y="2847147"/>
            <a:ext cx="4194670" cy="3905382"/>
          </a:xfrm>
          <a:prstGeom prst="rect">
            <a:avLst/>
          </a:prstGeom>
        </p:spPr>
      </p:pic>
    </p:spTree>
    <p:extLst>
      <p:ext uri="{BB962C8B-B14F-4D97-AF65-F5344CB8AC3E}">
        <p14:creationId xmlns:p14="http://schemas.microsoft.com/office/powerpoint/2010/main" val="26703443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4866287" y="387193"/>
            <a:ext cx="7091293" cy="6296979"/>
          </a:xfrm>
        </p:spPr>
        <p:txBody>
          <a:bodyPr>
            <a:normAutofit fontScale="92500" lnSpcReduction="20000"/>
          </a:bodyPr>
          <a:lstStyle/>
          <a:p>
            <a:endParaRPr lang="es-PE" dirty="0" smtClean="0"/>
          </a:p>
          <a:p>
            <a:r>
              <a:rPr lang="es-PE" dirty="0"/>
              <a:t>Feuerbach, </a:t>
            </a:r>
            <a:r>
              <a:rPr lang="es-PE" dirty="0" err="1"/>
              <a:t>Sleiermacher</a:t>
            </a:r>
            <a:r>
              <a:rPr lang="es-PE" dirty="0"/>
              <a:t>, Spinoza</a:t>
            </a:r>
          </a:p>
          <a:p>
            <a:r>
              <a:rPr lang="es-PE" dirty="0" smtClean="0"/>
              <a:t>Apolíneo / Dionisiaco</a:t>
            </a:r>
          </a:p>
          <a:p>
            <a:endParaRPr lang="es-PE" dirty="0" smtClean="0"/>
          </a:p>
          <a:p>
            <a:r>
              <a:rPr lang="es-PE" dirty="0" smtClean="0"/>
              <a:t>Moral: Crítica a la metafísica: Propuesta vitalista</a:t>
            </a:r>
          </a:p>
          <a:p>
            <a:r>
              <a:rPr lang="es-PE" dirty="0" smtClean="0"/>
              <a:t>Moral: Perspectivismo: rechazo a lo universal</a:t>
            </a:r>
          </a:p>
          <a:p>
            <a:r>
              <a:rPr lang="es-PE" dirty="0" smtClean="0"/>
              <a:t>Moral: La moralidad de los esclavos</a:t>
            </a:r>
          </a:p>
          <a:p>
            <a:endParaRPr lang="es-PE" dirty="0" smtClean="0"/>
          </a:p>
          <a:p>
            <a:r>
              <a:rPr lang="es-PE" dirty="0" smtClean="0"/>
              <a:t>La muerte de Dios</a:t>
            </a:r>
          </a:p>
          <a:p>
            <a:r>
              <a:rPr lang="es-PE" dirty="0" smtClean="0"/>
              <a:t>La voluntad de Poder</a:t>
            </a:r>
          </a:p>
          <a:p>
            <a:r>
              <a:rPr lang="es-PE" dirty="0" smtClean="0"/>
              <a:t>El eterno retorno</a:t>
            </a:r>
          </a:p>
          <a:p>
            <a:r>
              <a:rPr lang="es-PE" dirty="0" smtClean="0"/>
              <a:t>El superhombre</a:t>
            </a:r>
          </a:p>
          <a:p>
            <a:endParaRPr lang="es-PE" dirty="0" smtClean="0"/>
          </a:p>
          <a:p>
            <a:r>
              <a:rPr lang="es-PE" dirty="0" smtClean="0"/>
              <a:t>Vicente </a:t>
            </a:r>
            <a:r>
              <a:rPr lang="es-PE" dirty="0" err="1" smtClean="0"/>
              <a:t>Santuc</a:t>
            </a:r>
            <a:r>
              <a:rPr lang="es-PE" dirty="0" smtClean="0"/>
              <a:t>: la posibilidad de un cristianismo vitalista</a:t>
            </a:r>
          </a:p>
          <a:p>
            <a:endParaRPr lang="es-PE" dirty="0"/>
          </a:p>
        </p:txBody>
      </p:sp>
      <p:pic>
        <p:nvPicPr>
          <p:cNvPr id="4" name="Imagen 3"/>
          <p:cNvPicPr>
            <a:picLocks noChangeAspect="1"/>
          </p:cNvPicPr>
          <p:nvPr/>
        </p:nvPicPr>
        <p:blipFill>
          <a:blip r:embed="rId2"/>
          <a:stretch>
            <a:fillRect/>
          </a:stretch>
        </p:blipFill>
        <p:spPr>
          <a:xfrm>
            <a:off x="222143" y="387193"/>
            <a:ext cx="4644144" cy="6125119"/>
          </a:xfrm>
          <a:prstGeom prst="rect">
            <a:avLst/>
          </a:prstGeom>
        </p:spPr>
      </p:pic>
      <p:sp>
        <p:nvSpPr>
          <p:cNvPr id="2" name="Rectángulo 1"/>
          <p:cNvSpPr/>
          <p:nvPr/>
        </p:nvSpPr>
        <p:spPr>
          <a:xfrm>
            <a:off x="4866287" y="3565662"/>
            <a:ext cx="3348323" cy="163592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Tree>
    <p:extLst>
      <p:ext uri="{BB962C8B-B14F-4D97-AF65-F5344CB8AC3E}">
        <p14:creationId xmlns:p14="http://schemas.microsoft.com/office/powerpoint/2010/main" val="841067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0" y="0"/>
            <a:ext cx="12192000" cy="646771"/>
          </a:xfrm>
        </p:spPr>
        <p:txBody>
          <a:bodyPr>
            <a:normAutofit fontScale="90000"/>
          </a:bodyPr>
          <a:lstStyle/>
          <a:p>
            <a:pPr algn="ctr"/>
            <a:r>
              <a:rPr lang="es-PE" b="1" u="sng" dirty="0"/>
              <a:t>La muerte de Dios</a:t>
            </a:r>
          </a:p>
        </p:txBody>
      </p:sp>
      <p:pic>
        <p:nvPicPr>
          <p:cNvPr id="8" name="Imagen 7"/>
          <p:cNvPicPr>
            <a:picLocks noChangeAspect="1"/>
          </p:cNvPicPr>
          <p:nvPr/>
        </p:nvPicPr>
        <p:blipFill>
          <a:blip r:embed="rId2"/>
          <a:stretch>
            <a:fillRect/>
          </a:stretch>
        </p:blipFill>
        <p:spPr>
          <a:xfrm>
            <a:off x="516668" y="1378637"/>
            <a:ext cx="11158664" cy="2487955"/>
          </a:xfrm>
          <a:prstGeom prst="rect">
            <a:avLst/>
          </a:prstGeom>
        </p:spPr>
      </p:pic>
      <p:pic>
        <p:nvPicPr>
          <p:cNvPr id="9" name="Imagen 8"/>
          <p:cNvPicPr>
            <a:picLocks noChangeAspect="1"/>
          </p:cNvPicPr>
          <p:nvPr/>
        </p:nvPicPr>
        <p:blipFill>
          <a:blip r:embed="rId3"/>
          <a:stretch>
            <a:fillRect/>
          </a:stretch>
        </p:blipFill>
        <p:spPr>
          <a:xfrm>
            <a:off x="516668" y="3744384"/>
            <a:ext cx="10972994" cy="854074"/>
          </a:xfrm>
          <a:prstGeom prst="rect">
            <a:avLst/>
          </a:prstGeom>
        </p:spPr>
      </p:pic>
      <p:sp>
        <p:nvSpPr>
          <p:cNvPr id="10" name="CuadroTexto 9"/>
          <p:cNvSpPr txBox="1"/>
          <p:nvPr/>
        </p:nvSpPr>
        <p:spPr>
          <a:xfrm>
            <a:off x="6671733" y="5317066"/>
            <a:ext cx="6079067" cy="369332"/>
          </a:xfrm>
          <a:prstGeom prst="rect">
            <a:avLst/>
          </a:prstGeom>
          <a:noFill/>
        </p:spPr>
        <p:txBody>
          <a:bodyPr wrap="square" rtlCol="0">
            <a:spAutoFit/>
          </a:bodyPr>
          <a:lstStyle/>
          <a:p>
            <a:r>
              <a:rPr lang="es-PE" dirty="0" smtClean="0"/>
              <a:t>Así habló </a:t>
            </a:r>
            <a:r>
              <a:rPr lang="es-PE" dirty="0" err="1" smtClean="0"/>
              <a:t>Zarathustra</a:t>
            </a:r>
            <a:r>
              <a:rPr lang="es-PE" dirty="0" smtClean="0"/>
              <a:t>. p. 6, sección 2, parte 1</a:t>
            </a:r>
            <a:endParaRPr lang="es-PE" dirty="0"/>
          </a:p>
        </p:txBody>
      </p:sp>
    </p:spTree>
    <p:extLst>
      <p:ext uri="{BB962C8B-B14F-4D97-AF65-F5344CB8AC3E}">
        <p14:creationId xmlns:p14="http://schemas.microsoft.com/office/powerpoint/2010/main" val="41442648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0" y="0"/>
            <a:ext cx="12192000" cy="646771"/>
          </a:xfrm>
        </p:spPr>
        <p:txBody>
          <a:bodyPr>
            <a:normAutofit fontScale="90000"/>
          </a:bodyPr>
          <a:lstStyle/>
          <a:p>
            <a:pPr algn="ctr"/>
            <a:r>
              <a:rPr lang="es-PE" b="1" u="sng" dirty="0"/>
              <a:t>La muerte de Dios</a:t>
            </a:r>
          </a:p>
        </p:txBody>
      </p:sp>
      <p:sp>
        <p:nvSpPr>
          <p:cNvPr id="3" name="Rectángulo 2"/>
          <p:cNvSpPr/>
          <p:nvPr/>
        </p:nvSpPr>
        <p:spPr>
          <a:xfrm>
            <a:off x="334537" y="646771"/>
            <a:ext cx="11396546" cy="1380378"/>
          </a:xfrm>
          <a:prstGeom prst="rect">
            <a:avLst/>
          </a:prstGeom>
        </p:spPr>
        <p:txBody>
          <a:bodyPr wrap="square">
            <a:spAutoFit/>
          </a:bodyPr>
          <a:lstStyle/>
          <a:p>
            <a:pPr algn="just">
              <a:lnSpc>
                <a:spcPct val="107000"/>
              </a:lnSpc>
              <a:spcAft>
                <a:spcPts val="800"/>
              </a:spcAft>
            </a:pPr>
            <a:r>
              <a:rPr lang="es-PE" dirty="0">
                <a:latin typeface="Calibri" panose="020F0502020204030204" pitchFamily="34" charset="0"/>
                <a:ea typeface="Calibri" panose="020F0502020204030204" pitchFamily="34" charset="0"/>
                <a:cs typeface="Times New Roman" panose="02020603050405020304" pitchFamily="18" charset="0"/>
              </a:rPr>
              <a:t>En una primera lectura, se puede pensar que la “muerte de Dios” se refiere a algo literal o concreto, pero podemos interpretar algo más allá de esa primera impresión de la frase. </a:t>
            </a:r>
          </a:p>
          <a:p>
            <a:pPr algn="just">
              <a:lnSpc>
                <a:spcPct val="107000"/>
              </a:lnSpc>
              <a:spcAft>
                <a:spcPts val="800"/>
              </a:spcAft>
            </a:pPr>
            <a:r>
              <a:rPr lang="es-PE" dirty="0">
                <a:latin typeface="Calibri" panose="020F0502020204030204" pitchFamily="34" charset="0"/>
                <a:ea typeface="Calibri" panose="020F0502020204030204" pitchFamily="34" charset="0"/>
                <a:cs typeface="Times New Roman" panose="02020603050405020304" pitchFamily="18" charset="0"/>
              </a:rPr>
              <a:t>Lo que subyace a Dios, es todo el sentido del mundo, que Nietzsche ha visto decaer hasta el punto de defender el irracionalismo y la </a:t>
            </a:r>
            <a:r>
              <a:rPr lang="es-PE" dirty="0" err="1">
                <a:latin typeface="Calibri" panose="020F0502020204030204" pitchFamily="34" charset="0"/>
                <a:ea typeface="Calibri" panose="020F0502020204030204" pitchFamily="34" charset="0"/>
                <a:cs typeface="Times New Roman" panose="02020603050405020304" pitchFamily="18" charset="0"/>
              </a:rPr>
              <a:t>antimoralidad</a:t>
            </a:r>
            <a:r>
              <a:rPr lang="es-PE" dirty="0">
                <a:latin typeface="Calibri" panose="020F0502020204030204" pitchFamily="34" charset="0"/>
                <a:ea typeface="Calibri" panose="020F0502020204030204" pitchFamily="34" charset="0"/>
                <a:cs typeface="Times New Roman" panose="02020603050405020304" pitchFamily="18" charset="0"/>
              </a:rPr>
              <a:t>. </a:t>
            </a:r>
          </a:p>
        </p:txBody>
      </p:sp>
      <p:pic>
        <p:nvPicPr>
          <p:cNvPr id="6" name="Imagen 5"/>
          <p:cNvPicPr>
            <a:picLocks noChangeAspect="1"/>
          </p:cNvPicPr>
          <p:nvPr/>
        </p:nvPicPr>
        <p:blipFill>
          <a:blip r:embed="rId2"/>
          <a:stretch>
            <a:fillRect/>
          </a:stretch>
        </p:blipFill>
        <p:spPr>
          <a:xfrm>
            <a:off x="334537" y="3132944"/>
            <a:ext cx="4989482" cy="2494741"/>
          </a:xfrm>
          <a:prstGeom prst="rect">
            <a:avLst/>
          </a:prstGeom>
        </p:spPr>
      </p:pic>
      <p:pic>
        <p:nvPicPr>
          <p:cNvPr id="7" name="Imagen 6"/>
          <p:cNvPicPr>
            <a:picLocks noChangeAspect="1"/>
          </p:cNvPicPr>
          <p:nvPr/>
        </p:nvPicPr>
        <p:blipFill>
          <a:blip r:embed="rId3"/>
          <a:stretch>
            <a:fillRect/>
          </a:stretch>
        </p:blipFill>
        <p:spPr>
          <a:xfrm>
            <a:off x="5658556" y="2005113"/>
            <a:ext cx="5919349" cy="4750402"/>
          </a:xfrm>
          <a:prstGeom prst="rect">
            <a:avLst/>
          </a:prstGeom>
        </p:spPr>
      </p:pic>
    </p:spTree>
    <p:extLst>
      <p:ext uri="{BB962C8B-B14F-4D97-AF65-F5344CB8AC3E}">
        <p14:creationId xmlns:p14="http://schemas.microsoft.com/office/powerpoint/2010/main" val="195389368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0" y="0"/>
            <a:ext cx="12192000" cy="646771"/>
          </a:xfrm>
        </p:spPr>
        <p:txBody>
          <a:bodyPr>
            <a:normAutofit fontScale="90000"/>
          </a:bodyPr>
          <a:lstStyle/>
          <a:p>
            <a:pPr algn="ctr"/>
            <a:r>
              <a:rPr lang="es-PE" b="1" u="sng" dirty="0"/>
              <a:t>La muerte de Dios</a:t>
            </a:r>
          </a:p>
        </p:txBody>
      </p:sp>
      <p:sp>
        <p:nvSpPr>
          <p:cNvPr id="3" name="Rectángulo 2"/>
          <p:cNvSpPr/>
          <p:nvPr/>
        </p:nvSpPr>
        <p:spPr>
          <a:xfrm>
            <a:off x="334537" y="646771"/>
            <a:ext cx="11396546" cy="1754326"/>
          </a:xfrm>
          <a:prstGeom prst="rect">
            <a:avLst/>
          </a:prstGeom>
        </p:spPr>
        <p:txBody>
          <a:bodyPr wrap="square">
            <a:spAutoFit/>
          </a:bodyPr>
          <a:lstStyle/>
          <a:p>
            <a:pPr algn="just"/>
            <a:r>
              <a:rPr lang="es-PE" dirty="0"/>
              <a:t>Debemos tener en cuenta a la monarquía y la moral. Consideremos que el siglo XIX supone grandes transformaciones: la industrialización, revoluciones sociales constantes, el tránsito de una monarquía con reyes decapitados a unos estados naciones con luchas de clases, y en este contexto, la aparición de nacionalismos. La monarquía plasma ideales religiosos.</a:t>
            </a:r>
          </a:p>
          <a:p>
            <a:pPr algn="just"/>
            <a:r>
              <a:rPr lang="es-PE" dirty="0"/>
              <a:t>Los límites de la razón moderna cada vez manifiestan mayores límites, y en este sentido, la idea de una moral universal se ve desacreditada. Si existe una crítica al absolutismo o universalismo, en defensa de un perspectivismo, luego la monarquía pierde su legitimidad. </a:t>
            </a:r>
          </a:p>
        </p:txBody>
      </p:sp>
      <p:pic>
        <p:nvPicPr>
          <p:cNvPr id="4" name="Imagen 3"/>
          <p:cNvPicPr>
            <a:picLocks noChangeAspect="1"/>
          </p:cNvPicPr>
          <p:nvPr/>
        </p:nvPicPr>
        <p:blipFill>
          <a:blip r:embed="rId2"/>
          <a:stretch>
            <a:fillRect/>
          </a:stretch>
        </p:blipFill>
        <p:spPr>
          <a:xfrm>
            <a:off x="513882" y="2911448"/>
            <a:ext cx="5048250" cy="3133725"/>
          </a:xfrm>
          <a:prstGeom prst="rect">
            <a:avLst/>
          </a:prstGeom>
        </p:spPr>
      </p:pic>
      <p:pic>
        <p:nvPicPr>
          <p:cNvPr id="5" name="Imagen 4"/>
          <p:cNvPicPr>
            <a:picLocks noChangeAspect="1"/>
          </p:cNvPicPr>
          <p:nvPr/>
        </p:nvPicPr>
        <p:blipFill>
          <a:blip r:embed="rId3"/>
          <a:stretch>
            <a:fillRect/>
          </a:stretch>
        </p:blipFill>
        <p:spPr>
          <a:xfrm>
            <a:off x="5706255" y="3373020"/>
            <a:ext cx="5876436" cy="2323242"/>
          </a:xfrm>
          <a:prstGeom prst="rect">
            <a:avLst/>
          </a:prstGeom>
        </p:spPr>
      </p:pic>
    </p:spTree>
    <p:extLst>
      <p:ext uri="{BB962C8B-B14F-4D97-AF65-F5344CB8AC3E}">
        <p14:creationId xmlns:p14="http://schemas.microsoft.com/office/powerpoint/2010/main" val="28262262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0" y="0"/>
            <a:ext cx="12192000" cy="646771"/>
          </a:xfrm>
        </p:spPr>
        <p:txBody>
          <a:bodyPr>
            <a:normAutofit fontScale="90000"/>
          </a:bodyPr>
          <a:lstStyle/>
          <a:p>
            <a:pPr algn="ctr"/>
            <a:r>
              <a:rPr lang="es-PE" b="1" u="sng" dirty="0"/>
              <a:t>Feuerbach, </a:t>
            </a:r>
            <a:r>
              <a:rPr lang="es-PE" b="1" u="sng" dirty="0" err="1"/>
              <a:t>Sleiermacher</a:t>
            </a:r>
            <a:r>
              <a:rPr lang="es-PE" b="1" u="sng" dirty="0"/>
              <a:t>, </a:t>
            </a:r>
            <a:r>
              <a:rPr lang="es-PE" b="1" u="sng" dirty="0" smtClean="0"/>
              <a:t>Spinoza</a:t>
            </a:r>
            <a:endParaRPr lang="es-PE" b="1" u="sng" dirty="0"/>
          </a:p>
        </p:txBody>
      </p:sp>
      <p:sp>
        <p:nvSpPr>
          <p:cNvPr id="5" name="Marcador de contenido 2"/>
          <p:cNvSpPr>
            <a:spLocks noGrp="1"/>
          </p:cNvSpPr>
          <p:nvPr>
            <p:ph idx="1"/>
          </p:nvPr>
        </p:nvSpPr>
        <p:spPr>
          <a:xfrm>
            <a:off x="613714" y="834926"/>
            <a:ext cx="6800877" cy="5227944"/>
          </a:xfrm>
        </p:spPr>
        <p:txBody>
          <a:bodyPr>
            <a:normAutofit fontScale="92500"/>
          </a:bodyPr>
          <a:lstStyle/>
          <a:p>
            <a:pPr marL="0" indent="0" algn="just">
              <a:buNone/>
            </a:pPr>
            <a:r>
              <a:rPr lang="es-PE" dirty="0" smtClean="0"/>
              <a:t>Crítica de la religión; humanismo ateo</a:t>
            </a:r>
          </a:p>
          <a:p>
            <a:pPr marL="0" indent="0" algn="just">
              <a:buNone/>
            </a:pPr>
            <a:endParaRPr lang="es-PE" dirty="0"/>
          </a:p>
          <a:p>
            <a:pPr marL="0" indent="0" algn="just">
              <a:buNone/>
            </a:pPr>
            <a:r>
              <a:rPr lang="es-PE" dirty="0" smtClean="0"/>
              <a:t>El concepto de inmortalidad es una proyección humana. Esta sería la base y fundamento de una antropología de la religión.</a:t>
            </a:r>
          </a:p>
          <a:p>
            <a:pPr marL="0" indent="0" algn="just">
              <a:buNone/>
            </a:pPr>
            <a:endParaRPr lang="es-PE" dirty="0"/>
          </a:p>
          <a:p>
            <a:pPr marL="0" indent="0" algn="just">
              <a:buNone/>
            </a:pPr>
            <a:r>
              <a:rPr lang="es-PE" dirty="0" smtClean="0"/>
              <a:t>Este materialismo crítico será gran influencia para el materialismo histórico, y a personajes como </a:t>
            </a:r>
            <a:r>
              <a:rPr lang="es-PE" dirty="0" err="1" smtClean="0"/>
              <a:t>Bakunin</a:t>
            </a:r>
            <a:r>
              <a:rPr lang="es-PE" dirty="0" smtClean="0"/>
              <a:t>, Marx, Engels y Nietzsche.</a:t>
            </a:r>
          </a:p>
          <a:p>
            <a:pPr marL="0" indent="0" algn="just">
              <a:buNone/>
            </a:pPr>
            <a:endParaRPr lang="es-PE" dirty="0"/>
          </a:p>
          <a:p>
            <a:pPr marL="0" indent="0" algn="just">
              <a:buNone/>
            </a:pPr>
            <a:r>
              <a:rPr lang="es-PE" dirty="0" smtClean="0"/>
              <a:t>La tarea de la filosofía debe ser criticar a la religión, no fundamentarla.</a:t>
            </a:r>
          </a:p>
          <a:p>
            <a:pPr marL="0" indent="0" algn="just">
              <a:buNone/>
            </a:pPr>
            <a:endParaRPr lang="es-PE" dirty="0" smtClean="0"/>
          </a:p>
        </p:txBody>
      </p:sp>
      <p:pic>
        <p:nvPicPr>
          <p:cNvPr id="7" name="Imagen 6"/>
          <p:cNvPicPr>
            <a:picLocks noChangeAspect="1"/>
          </p:cNvPicPr>
          <p:nvPr/>
        </p:nvPicPr>
        <p:blipFill>
          <a:blip r:embed="rId2"/>
          <a:stretch>
            <a:fillRect/>
          </a:stretch>
        </p:blipFill>
        <p:spPr>
          <a:xfrm>
            <a:off x="7755801" y="1053547"/>
            <a:ext cx="3610485" cy="4640036"/>
          </a:xfrm>
          <a:prstGeom prst="rect">
            <a:avLst/>
          </a:prstGeom>
        </p:spPr>
      </p:pic>
    </p:spTree>
    <p:extLst>
      <p:ext uri="{BB962C8B-B14F-4D97-AF65-F5344CB8AC3E}">
        <p14:creationId xmlns:p14="http://schemas.microsoft.com/office/powerpoint/2010/main" val="115560389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0" y="0"/>
            <a:ext cx="12192000" cy="646771"/>
          </a:xfrm>
        </p:spPr>
        <p:txBody>
          <a:bodyPr>
            <a:normAutofit fontScale="90000"/>
          </a:bodyPr>
          <a:lstStyle/>
          <a:p>
            <a:pPr algn="ctr"/>
            <a:r>
              <a:rPr lang="es-PE" b="1" u="sng" dirty="0"/>
              <a:t>La muerte de Dios</a:t>
            </a:r>
          </a:p>
        </p:txBody>
      </p:sp>
      <p:sp>
        <p:nvSpPr>
          <p:cNvPr id="3" name="Rectángulo 2"/>
          <p:cNvSpPr/>
          <p:nvPr/>
        </p:nvSpPr>
        <p:spPr>
          <a:xfrm>
            <a:off x="334537" y="646771"/>
            <a:ext cx="11396546" cy="1200329"/>
          </a:xfrm>
          <a:prstGeom prst="rect">
            <a:avLst/>
          </a:prstGeom>
        </p:spPr>
        <p:txBody>
          <a:bodyPr wrap="square">
            <a:spAutoFit/>
          </a:bodyPr>
          <a:lstStyle/>
          <a:p>
            <a:pPr algn="just"/>
            <a:r>
              <a:rPr lang="es-PE" dirty="0"/>
              <a:t>La idea de Dios articula tanto la moral como el régimen político, y es en este sentido que Dios ha muerto, por cuanto la racionalidad de la teología que subyace a toda epistemología, ética, política y psicología se ve cuestionada y rechazada.</a:t>
            </a:r>
          </a:p>
          <a:p>
            <a:r>
              <a:rPr lang="es-PE" dirty="0"/>
              <a:t>Esto se ve respaldado con la caída de los imperialismos y sus colonias, y la independencia de naciones colonizadas. (Específicamente: la </a:t>
            </a:r>
            <a:r>
              <a:rPr lang="es-PE" dirty="0" err="1"/>
              <a:t>rev.</a:t>
            </a:r>
            <a:r>
              <a:rPr lang="es-PE" dirty="0"/>
              <a:t> Francesa, la independencia de EEUU y América.) </a:t>
            </a:r>
          </a:p>
        </p:txBody>
      </p:sp>
      <p:pic>
        <p:nvPicPr>
          <p:cNvPr id="4" name="Imagen 3"/>
          <p:cNvPicPr>
            <a:picLocks noChangeAspect="1"/>
          </p:cNvPicPr>
          <p:nvPr/>
        </p:nvPicPr>
        <p:blipFill>
          <a:blip r:embed="rId2"/>
          <a:stretch>
            <a:fillRect/>
          </a:stretch>
        </p:blipFill>
        <p:spPr>
          <a:xfrm>
            <a:off x="2278659" y="2626635"/>
            <a:ext cx="7180133" cy="2876252"/>
          </a:xfrm>
          <a:prstGeom prst="rect">
            <a:avLst/>
          </a:prstGeom>
        </p:spPr>
      </p:pic>
    </p:spTree>
    <p:extLst>
      <p:ext uri="{BB962C8B-B14F-4D97-AF65-F5344CB8AC3E}">
        <p14:creationId xmlns:p14="http://schemas.microsoft.com/office/powerpoint/2010/main" val="35586062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0" y="0"/>
            <a:ext cx="12192000" cy="646771"/>
          </a:xfrm>
        </p:spPr>
        <p:txBody>
          <a:bodyPr>
            <a:normAutofit fontScale="90000"/>
          </a:bodyPr>
          <a:lstStyle/>
          <a:p>
            <a:pPr algn="ctr"/>
            <a:r>
              <a:rPr lang="es-PE" b="1" u="sng" dirty="0"/>
              <a:t>La muerte de Dios</a:t>
            </a:r>
          </a:p>
        </p:txBody>
      </p:sp>
      <p:sp>
        <p:nvSpPr>
          <p:cNvPr id="3" name="Rectángulo 2"/>
          <p:cNvSpPr/>
          <p:nvPr/>
        </p:nvSpPr>
        <p:spPr>
          <a:xfrm>
            <a:off x="334537" y="646771"/>
            <a:ext cx="11396546" cy="923330"/>
          </a:xfrm>
          <a:prstGeom prst="rect">
            <a:avLst/>
          </a:prstGeom>
        </p:spPr>
        <p:txBody>
          <a:bodyPr wrap="square">
            <a:spAutoFit/>
          </a:bodyPr>
          <a:lstStyle/>
          <a:p>
            <a:pPr algn="just"/>
            <a:r>
              <a:rPr lang="es-PE" dirty="0"/>
              <a:t>Con “Dios ha muerto” podemos interpretar más precisamente que el sueño de la modernidad ha muerto. La lógica de la ilustración ha supuesto un arma de doble filo para la humanidad.</a:t>
            </a:r>
          </a:p>
          <a:p>
            <a:pPr algn="just"/>
            <a:r>
              <a:rPr lang="es-PE" dirty="0"/>
              <a:t>La metafísica, con el alejamiento de una moral natural, del mismo modo, es parte de esta muerte. </a:t>
            </a:r>
          </a:p>
        </p:txBody>
      </p:sp>
      <p:pic>
        <p:nvPicPr>
          <p:cNvPr id="4" name="Imagen 3"/>
          <p:cNvPicPr>
            <a:picLocks noChangeAspect="1"/>
          </p:cNvPicPr>
          <p:nvPr/>
        </p:nvPicPr>
        <p:blipFill>
          <a:blip r:embed="rId2"/>
          <a:stretch>
            <a:fillRect/>
          </a:stretch>
        </p:blipFill>
        <p:spPr>
          <a:xfrm>
            <a:off x="1766365" y="1992020"/>
            <a:ext cx="8126778" cy="4207110"/>
          </a:xfrm>
          <a:prstGeom prst="rect">
            <a:avLst/>
          </a:prstGeom>
        </p:spPr>
      </p:pic>
    </p:spTree>
    <p:extLst>
      <p:ext uri="{BB962C8B-B14F-4D97-AF65-F5344CB8AC3E}">
        <p14:creationId xmlns:p14="http://schemas.microsoft.com/office/powerpoint/2010/main" val="48603478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0" y="0"/>
            <a:ext cx="12192000" cy="646771"/>
          </a:xfrm>
        </p:spPr>
        <p:txBody>
          <a:bodyPr>
            <a:normAutofit fontScale="90000"/>
          </a:bodyPr>
          <a:lstStyle/>
          <a:p>
            <a:pPr algn="ctr"/>
            <a:r>
              <a:rPr lang="es-PE" b="1" u="sng" dirty="0"/>
              <a:t>La voluntad de Poder</a:t>
            </a:r>
          </a:p>
        </p:txBody>
      </p:sp>
      <p:sp>
        <p:nvSpPr>
          <p:cNvPr id="3" name="Rectángulo 2"/>
          <p:cNvSpPr/>
          <p:nvPr/>
        </p:nvSpPr>
        <p:spPr>
          <a:xfrm>
            <a:off x="624468" y="646772"/>
            <a:ext cx="11240430" cy="981423"/>
          </a:xfrm>
          <a:prstGeom prst="rect">
            <a:avLst/>
          </a:prstGeom>
        </p:spPr>
        <p:txBody>
          <a:bodyPr wrap="square">
            <a:spAutoFit/>
          </a:bodyPr>
          <a:lstStyle/>
          <a:p>
            <a:pPr algn="just">
              <a:lnSpc>
                <a:spcPct val="107000"/>
              </a:lnSpc>
              <a:spcAft>
                <a:spcPts val="800"/>
              </a:spcAft>
            </a:pPr>
            <a:r>
              <a:rPr lang="es-PE" dirty="0" smtClean="0">
                <a:latin typeface="Calibri" panose="020F0502020204030204" pitchFamily="34" charset="0"/>
                <a:ea typeface="Calibri" panose="020F0502020204030204" pitchFamily="34" charset="0"/>
                <a:cs typeface="Times New Roman" panose="02020603050405020304" pitchFamily="18" charset="0"/>
              </a:rPr>
              <a:t>Dada </a:t>
            </a:r>
            <a:r>
              <a:rPr lang="es-PE" dirty="0">
                <a:latin typeface="Calibri" panose="020F0502020204030204" pitchFamily="34" charset="0"/>
                <a:ea typeface="Calibri" panose="020F0502020204030204" pitchFamily="34" charset="0"/>
                <a:cs typeface="Times New Roman" panose="02020603050405020304" pitchFamily="18" charset="0"/>
              </a:rPr>
              <a:t>la perdida de sentido, el difundido nihilismo y la primacía de una moral de esclavos, nos resta apoyarnos en el perspectivismo para cumplir con nuestra poderosa voluntad. En vez de confiarnos al destino, podemos labrarlo por nosotros mismos. </a:t>
            </a:r>
          </a:p>
        </p:txBody>
      </p:sp>
      <p:pic>
        <p:nvPicPr>
          <p:cNvPr id="4" name="Imagen 3"/>
          <p:cNvPicPr>
            <a:picLocks noChangeAspect="1"/>
          </p:cNvPicPr>
          <p:nvPr/>
        </p:nvPicPr>
        <p:blipFill>
          <a:blip r:embed="rId2"/>
          <a:stretch>
            <a:fillRect/>
          </a:stretch>
        </p:blipFill>
        <p:spPr>
          <a:xfrm>
            <a:off x="2649082" y="1741826"/>
            <a:ext cx="6893836" cy="4665790"/>
          </a:xfrm>
          <a:prstGeom prst="rect">
            <a:avLst/>
          </a:prstGeom>
        </p:spPr>
      </p:pic>
    </p:spTree>
    <p:extLst>
      <p:ext uri="{BB962C8B-B14F-4D97-AF65-F5344CB8AC3E}">
        <p14:creationId xmlns:p14="http://schemas.microsoft.com/office/powerpoint/2010/main" val="303606478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0" y="0"/>
            <a:ext cx="12192000" cy="646771"/>
          </a:xfrm>
        </p:spPr>
        <p:txBody>
          <a:bodyPr>
            <a:normAutofit fontScale="90000"/>
          </a:bodyPr>
          <a:lstStyle/>
          <a:p>
            <a:pPr algn="ctr"/>
            <a:r>
              <a:rPr lang="es-PE" b="1" u="sng" dirty="0"/>
              <a:t>La voluntad de Poder</a:t>
            </a:r>
          </a:p>
        </p:txBody>
      </p:sp>
      <p:sp>
        <p:nvSpPr>
          <p:cNvPr id="3" name="Rectángulo 2"/>
          <p:cNvSpPr/>
          <p:nvPr/>
        </p:nvSpPr>
        <p:spPr>
          <a:xfrm>
            <a:off x="5474763" y="5572588"/>
            <a:ext cx="6531706" cy="388696"/>
          </a:xfrm>
          <a:prstGeom prst="rect">
            <a:avLst/>
          </a:prstGeom>
        </p:spPr>
        <p:txBody>
          <a:bodyPr wrap="square">
            <a:spAutoFit/>
          </a:bodyPr>
          <a:lstStyle/>
          <a:p>
            <a:pPr algn="just">
              <a:lnSpc>
                <a:spcPct val="107000"/>
              </a:lnSpc>
              <a:spcAft>
                <a:spcPts val="800"/>
              </a:spcAft>
            </a:pPr>
            <a:r>
              <a:rPr lang="es-PE" dirty="0" smtClean="0">
                <a:latin typeface="Calibri" panose="020F0502020204030204" pitchFamily="34" charset="0"/>
                <a:ea typeface="Calibri" panose="020F0502020204030204" pitchFamily="34" charset="0"/>
                <a:cs typeface="Times New Roman" panose="02020603050405020304" pitchFamily="18" charset="0"/>
              </a:rPr>
              <a:t>Así habló </a:t>
            </a:r>
            <a:r>
              <a:rPr lang="es-PE" dirty="0" err="1" smtClean="0">
                <a:latin typeface="Calibri" panose="020F0502020204030204" pitchFamily="34" charset="0"/>
                <a:ea typeface="Calibri" panose="020F0502020204030204" pitchFamily="34" charset="0"/>
                <a:cs typeface="Times New Roman" panose="02020603050405020304" pitchFamily="18" charset="0"/>
              </a:rPr>
              <a:t>Zarathustra</a:t>
            </a:r>
            <a:r>
              <a:rPr lang="es-PE" dirty="0" smtClean="0">
                <a:latin typeface="Calibri" panose="020F0502020204030204" pitchFamily="34" charset="0"/>
                <a:ea typeface="Calibri" panose="020F0502020204030204" pitchFamily="34" charset="0"/>
                <a:cs typeface="Times New Roman" panose="02020603050405020304" pitchFamily="18" charset="0"/>
              </a:rPr>
              <a:t>, p70. parte 2, de la superación de sí mismo.</a:t>
            </a:r>
            <a:endParaRPr lang="es-PE" dirty="0">
              <a:latin typeface="Calibri" panose="020F0502020204030204" pitchFamily="34" charset="0"/>
              <a:ea typeface="Calibri" panose="020F0502020204030204" pitchFamily="34" charset="0"/>
              <a:cs typeface="Times New Roman" panose="02020603050405020304" pitchFamily="18" charset="0"/>
            </a:endParaRPr>
          </a:p>
        </p:txBody>
      </p:sp>
      <p:pic>
        <p:nvPicPr>
          <p:cNvPr id="5" name="Imagen 4"/>
          <p:cNvPicPr>
            <a:picLocks noChangeAspect="1"/>
          </p:cNvPicPr>
          <p:nvPr/>
        </p:nvPicPr>
        <p:blipFill>
          <a:blip r:embed="rId2"/>
          <a:stretch>
            <a:fillRect/>
          </a:stretch>
        </p:blipFill>
        <p:spPr>
          <a:xfrm>
            <a:off x="605044" y="1130524"/>
            <a:ext cx="10782367" cy="3958311"/>
          </a:xfrm>
          <a:prstGeom prst="rect">
            <a:avLst/>
          </a:prstGeom>
        </p:spPr>
      </p:pic>
    </p:spTree>
    <p:extLst>
      <p:ext uri="{BB962C8B-B14F-4D97-AF65-F5344CB8AC3E}">
        <p14:creationId xmlns:p14="http://schemas.microsoft.com/office/powerpoint/2010/main" val="89256373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0" y="0"/>
            <a:ext cx="12192000" cy="646771"/>
          </a:xfrm>
        </p:spPr>
        <p:txBody>
          <a:bodyPr>
            <a:normAutofit fontScale="90000"/>
          </a:bodyPr>
          <a:lstStyle/>
          <a:p>
            <a:pPr algn="ctr"/>
            <a:r>
              <a:rPr lang="es-PE" b="1" u="sng" dirty="0"/>
              <a:t>El eterno retorno</a:t>
            </a:r>
          </a:p>
        </p:txBody>
      </p:sp>
      <p:sp>
        <p:nvSpPr>
          <p:cNvPr id="3" name="Rectángulo 2"/>
          <p:cNvSpPr/>
          <p:nvPr/>
        </p:nvSpPr>
        <p:spPr>
          <a:xfrm>
            <a:off x="1033346" y="897907"/>
            <a:ext cx="10125307" cy="685059"/>
          </a:xfrm>
          <a:prstGeom prst="rect">
            <a:avLst/>
          </a:prstGeom>
        </p:spPr>
        <p:txBody>
          <a:bodyPr wrap="square">
            <a:spAutoFit/>
          </a:bodyPr>
          <a:lstStyle/>
          <a:p>
            <a:pPr algn="just">
              <a:lnSpc>
                <a:spcPct val="107000"/>
              </a:lnSpc>
              <a:spcAft>
                <a:spcPts val="800"/>
              </a:spcAft>
            </a:pPr>
            <a:r>
              <a:rPr lang="es-PE" dirty="0">
                <a:latin typeface="Calibri" panose="020F0502020204030204" pitchFamily="34" charset="0"/>
                <a:ea typeface="Calibri" panose="020F0502020204030204" pitchFamily="34" charset="0"/>
                <a:cs typeface="Times New Roman" panose="02020603050405020304" pitchFamily="18" charset="0"/>
              </a:rPr>
              <a:t>Aunque exista un contraste perenne entre las pulsiones de vida y muerte, la voluntad siempre quiere sobrevivir y ser plena. </a:t>
            </a:r>
          </a:p>
        </p:txBody>
      </p:sp>
      <p:pic>
        <p:nvPicPr>
          <p:cNvPr id="4" name="Imagen 3"/>
          <p:cNvPicPr>
            <a:picLocks noChangeAspect="1"/>
          </p:cNvPicPr>
          <p:nvPr/>
        </p:nvPicPr>
        <p:blipFill>
          <a:blip r:embed="rId2"/>
          <a:stretch>
            <a:fillRect/>
          </a:stretch>
        </p:blipFill>
        <p:spPr>
          <a:xfrm>
            <a:off x="3419084" y="1582966"/>
            <a:ext cx="4840496" cy="4774188"/>
          </a:xfrm>
          <a:prstGeom prst="rect">
            <a:avLst/>
          </a:prstGeom>
        </p:spPr>
      </p:pic>
    </p:spTree>
    <p:extLst>
      <p:ext uri="{BB962C8B-B14F-4D97-AF65-F5344CB8AC3E}">
        <p14:creationId xmlns:p14="http://schemas.microsoft.com/office/powerpoint/2010/main" val="408061617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0" y="0"/>
            <a:ext cx="12192000" cy="646771"/>
          </a:xfrm>
        </p:spPr>
        <p:txBody>
          <a:bodyPr>
            <a:normAutofit fontScale="90000"/>
          </a:bodyPr>
          <a:lstStyle/>
          <a:p>
            <a:pPr algn="ctr"/>
            <a:r>
              <a:rPr lang="es-PE" b="1" u="sng" dirty="0"/>
              <a:t>El eterno retorno</a:t>
            </a:r>
          </a:p>
        </p:txBody>
      </p:sp>
      <p:sp>
        <p:nvSpPr>
          <p:cNvPr id="5" name="Rectángulo 4"/>
          <p:cNvSpPr/>
          <p:nvPr/>
        </p:nvSpPr>
        <p:spPr>
          <a:xfrm>
            <a:off x="304799" y="646771"/>
            <a:ext cx="11343861" cy="2862322"/>
          </a:xfrm>
          <a:prstGeom prst="rect">
            <a:avLst/>
          </a:prstGeom>
        </p:spPr>
        <p:txBody>
          <a:bodyPr wrap="square">
            <a:spAutoFit/>
          </a:bodyPr>
          <a:lstStyle/>
          <a:p>
            <a:pPr algn="ctr"/>
            <a:r>
              <a:rPr lang="es-PE" dirty="0">
                <a:latin typeface="Segoe UI Historic" panose="020B0502040204020203" pitchFamily="34" charset="0"/>
              </a:rPr>
              <a:t>«Qué pasaría si un día o una noche un demonio se deslizara furtivo en tu más solitaria soledad y te dijera: ‘Esta vida, tal como la vives ahora y tal como la has vivido, la tendrás que vivir una vez más e incontables veces más; y no habrá nada nuevo en ella, sino que cada dolor y cada placer y cada pensamiento y suspiro y todo lo indeciblemente pequeño y grande de tu vida tendrá que retornar a ti y todo en la misma serie y en la misma sucesión –e igualmente esta araña y este claro de luna entre los árboles, e igualmente este instante y yo mismo. El eterno reloj de la arena de la existencia será girado siempre de nuevo– y tú con él, mota de polvo del polvo’ […] ¿Cómo tendrías que quererte a ti y a la vida para no pretender nada más que esta confirmación última, que este último sello?»</a:t>
            </a:r>
            <a:r>
              <a:rPr lang="es-PE" dirty="0"/>
              <a:t/>
            </a:r>
            <a:br>
              <a:rPr lang="es-PE" dirty="0"/>
            </a:br>
            <a:r>
              <a:rPr lang="es-PE" dirty="0"/>
              <a:t/>
            </a:r>
            <a:br>
              <a:rPr lang="es-PE" dirty="0"/>
            </a:br>
            <a:r>
              <a:rPr lang="es-PE" dirty="0">
                <a:latin typeface="Segoe UI Historic" panose="020B0502040204020203" pitchFamily="34" charset="0"/>
              </a:rPr>
              <a:t>La gaya ciencia, Friedrich Nietzsche</a:t>
            </a:r>
            <a:endParaRPr lang="es-PE" dirty="0"/>
          </a:p>
        </p:txBody>
      </p:sp>
      <p:pic>
        <p:nvPicPr>
          <p:cNvPr id="6" name="Imagen 5"/>
          <p:cNvPicPr>
            <a:picLocks noChangeAspect="1"/>
          </p:cNvPicPr>
          <p:nvPr/>
        </p:nvPicPr>
        <p:blipFill>
          <a:blip r:embed="rId2"/>
          <a:stretch>
            <a:fillRect/>
          </a:stretch>
        </p:blipFill>
        <p:spPr>
          <a:xfrm>
            <a:off x="3666916" y="3730901"/>
            <a:ext cx="4619625" cy="2828925"/>
          </a:xfrm>
          <a:prstGeom prst="rect">
            <a:avLst/>
          </a:prstGeom>
        </p:spPr>
      </p:pic>
    </p:spTree>
    <p:extLst>
      <p:ext uri="{BB962C8B-B14F-4D97-AF65-F5344CB8AC3E}">
        <p14:creationId xmlns:p14="http://schemas.microsoft.com/office/powerpoint/2010/main" val="284412171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0" y="0"/>
            <a:ext cx="12192000" cy="646771"/>
          </a:xfrm>
        </p:spPr>
        <p:txBody>
          <a:bodyPr>
            <a:normAutofit fontScale="90000"/>
          </a:bodyPr>
          <a:lstStyle/>
          <a:p>
            <a:pPr algn="ctr"/>
            <a:r>
              <a:rPr lang="es-PE" b="1" u="sng" dirty="0"/>
              <a:t>El superhombre</a:t>
            </a:r>
          </a:p>
        </p:txBody>
      </p:sp>
      <p:sp>
        <p:nvSpPr>
          <p:cNvPr id="3" name="Rectángulo 2"/>
          <p:cNvSpPr/>
          <p:nvPr/>
        </p:nvSpPr>
        <p:spPr>
          <a:xfrm>
            <a:off x="659567" y="809469"/>
            <a:ext cx="10238282" cy="968278"/>
          </a:xfrm>
          <a:prstGeom prst="rect">
            <a:avLst/>
          </a:prstGeom>
        </p:spPr>
        <p:txBody>
          <a:bodyPr wrap="square">
            <a:spAutoFit/>
          </a:bodyPr>
          <a:lstStyle/>
          <a:p>
            <a:pPr algn="just">
              <a:lnSpc>
                <a:spcPct val="107000"/>
              </a:lnSpc>
              <a:spcAft>
                <a:spcPts val="800"/>
              </a:spcAft>
            </a:pPr>
            <a:r>
              <a:rPr lang="es-PE" dirty="0">
                <a:latin typeface="Calibri" panose="020F0502020204030204" pitchFamily="34" charset="0"/>
                <a:ea typeface="Calibri" panose="020F0502020204030204" pitchFamily="34" charset="0"/>
                <a:cs typeface="Times New Roman" panose="02020603050405020304" pitchFamily="18" charset="0"/>
              </a:rPr>
              <a:t>Lo </a:t>
            </a:r>
            <a:r>
              <a:rPr lang="es-PE" dirty="0" err="1">
                <a:latin typeface="Calibri" panose="020F0502020204030204" pitchFamily="34" charset="0"/>
                <a:ea typeface="Calibri" panose="020F0502020204030204" pitchFamily="34" charset="0"/>
                <a:cs typeface="Times New Roman" panose="02020603050405020304" pitchFamily="18" charset="0"/>
              </a:rPr>
              <a:t>superhumano</a:t>
            </a:r>
            <a:r>
              <a:rPr lang="es-PE" dirty="0">
                <a:latin typeface="Calibri" panose="020F0502020204030204" pitchFamily="34" charset="0"/>
                <a:ea typeface="Calibri" panose="020F0502020204030204" pitchFamily="34" charset="0"/>
                <a:cs typeface="Times New Roman" panose="02020603050405020304" pitchFamily="18" charset="0"/>
              </a:rPr>
              <a:t> supone ir más allá de la moral, y desde el perspectivismo, apropiarse de la voluntad de poder para darle un sentido pleno a nuestra existencia natural y terrenal. En este sentido, el superhombre crea nuevos valores, ahí donde “Dios ha muerto</a:t>
            </a:r>
            <a:r>
              <a:rPr lang="es-PE" dirty="0" smtClean="0">
                <a:latin typeface="Calibri" panose="020F0502020204030204" pitchFamily="34" charset="0"/>
                <a:ea typeface="Calibri" panose="020F0502020204030204" pitchFamily="34" charset="0"/>
                <a:cs typeface="Times New Roman" panose="02020603050405020304" pitchFamily="18" charset="0"/>
              </a:rPr>
              <a:t>”.</a:t>
            </a:r>
            <a:endParaRPr lang="es-PE" dirty="0">
              <a:latin typeface="Calibri" panose="020F0502020204030204" pitchFamily="34" charset="0"/>
              <a:ea typeface="Calibri" panose="020F0502020204030204" pitchFamily="34" charset="0"/>
              <a:cs typeface="Times New Roman" panose="02020603050405020304" pitchFamily="18" charset="0"/>
            </a:endParaRPr>
          </a:p>
        </p:txBody>
      </p:sp>
      <p:pic>
        <p:nvPicPr>
          <p:cNvPr id="4" name="Imagen 3"/>
          <p:cNvPicPr>
            <a:picLocks noChangeAspect="1"/>
          </p:cNvPicPr>
          <p:nvPr/>
        </p:nvPicPr>
        <p:blipFill>
          <a:blip r:embed="rId2"/>
          <a:stretch>
            <a:fillRect/>
          </a:stretch>
        </p:blipFill>
        <p:spPr>
          <a:xfrm>
            <a:off x="2361029" y="2972112"/>
            <a:ext cx="6513148" cy="2754806"/>
          </a:xfrm>
          <a:prstGeom prst="rect">
            <a:avLst/>
          </a:prstGeom>
        </p:spPr>
      </p:pic>
    </p:spTree>
    <p:extLst>
      <p:ext uri="{BB962C8B-B14F-4D97-AF65-F5344CB8AC3E}">
        <p14:creationId xmlns:p14="http://schemas.microsoft.com/office/powerpoint/2010/main" val="388421595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0" y="0"/>
            <a:ext cx="12192000" cy="646771"/>
          </a:xfrm>
        </p:spPr>
        <p:txBody>
          <a:bodyPr>
            <a:normAutofit fontScale="90000"/>
          </a:bodyPr>
          <a:lstStyle/>
          <a:p>
            <a:pPr algn="ctr"/>
            <a:r>
              <a:rPr lang="es-PE" b="1" u="sng" dirty="0"/>
              <a:t>El superhombre</a:t>
            </a:r>
          </a:p>
        </p:txBody>
      </p:sp>
      <p:pic>
        <p:nvPicPr>
          <p:cNvPr id="5" name="Imagen 4"/>
          <p:cNvPicPr>
            <a:picLocks noChangeAspect="1"/>
          </p:cNvPicPr>
          <p:nvPr/>
        </p:nvPicPr>
        <p:blipFill>
          <a:blip r:embed="rId2"/>
          <a:stretch>
            <a:fillRect/>
          </a:stretch>
        </p:blipFill>
        <p:spPr>
          <a:xfrm>
            <a:off x="484822" y="812800"/>
            <a:ext cx="9648803" cy="1031533"/>
          </a:xfrm>
          <a:prstGeom prst="rect">
            <a:avLst/>
          </a:prstGeom>
        </p:spPr>
      </p:pic>
      <p:pic>
        <p:nvPicPr>
          <p:cNvPr id="6" name="Imagen 5"/>
          <p:cNvPicPr>
            <a:picLocks noChangeAspect="1"/>
          </p:cNvPicPr>
          <p:nvPr/>
        </p:nvPicPr>
        <p:blipFill>
          <a:blip r:embed="rId3"/>
          <a:stretch>
            <a:fillRect/>
          </a:stretch>
        </p:blipFill>
        <p:spPr>
          <a:xfrm>
            <a:off x="484822" y="1844333"/>
            <a:ext cx="9505976" cy="4189612"/>
          </a:xfrm>
          <a:prstGeom prst="rect">
            <a:avLst/>
          </a:prstGeom>
        </p:spPr>
      </p:pic>
      <p:sp>
        <p:nvSpPr>
          <p:cNvPr id="7" name="CuadroTexto 6"/>
          <p:cNvSpPr txBox="1"/>
          <p:nvPr/>
        </p:nvSpPr>
        <p:spPr>
          <a:xfrm>
            <a:off x="4368800" y="6033945"/>
            <a:ext cx="6079067" cy="369332"/>
          </a:xfrm>
          <a:prstGeom prst="rect">
            <a:avLst/>
          </a:prstGeom>
          <a:noFill/>
        </p:spPr>
        <p:txBody>
          <a:bodyPr wrap="square" rtlCol="0">
            <a:spAutoFit/>
          </a:bodyPr>
          <a:lstStyle/>
          <a:p>
            <a:r>
              <a:rPr lang="es-PE" dirty="0" smtClean="0"/>
              <a:t>Así habló </a:t>
            </a:r>
            <a:r>
              <a:rPr lang="es-PE" dirty="0" err="1" smtClean="0"/>
              <a:t>Zarathustra</a:t>
            </a:r>
            <a:r>
              <a:rPr lang="es-PE" dirty="0" smtClean="0"/>
              <a:t>. p. 8, sección 4, parte 1</a:t>
            </a:r>
            <a:endParaRPr lang="es-PE" dirty="0"/>
          </a:p>
        </p:txBody>
      </p:sp>
    </p:spTree>
    <p:extLst>
      <p:ext uri="{BB962C8B-B14F-4D97-AF65-F5344CB8AC3E}">
        <p14:creationId xmlns:p14="http://schemas.microsoft.com/office/powerpoint/2010/main" val="357939003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0" y="0"/>
            <a:ext cx="12192000" cy="646771"/>
          </a:xfrm>
        </p:spPr>
        <p:txBody>
          <a:bodyPr>
            <a:normAutofit fontScale="90000"/>
          </a:bodyPr>
          <a:lstStyle/>
          <a:p>
            <a:pPr algn="ctr"/>
            <a:r>
              <a:rPr lang="es-PE" b="1" u="sng" dirty="0"/>
              <a:t>El superhombre</a:t>
            </a:r>
          </a:p>
        </p:txBody>
      </p:sp>
      <p:sp>
        <p:nvSpPr>
          <p:cNvPr id="3" name="Rectángulo 2"/>
          <p:cNvSpPr/>
          <p:nvPr/>
        </p:nvSpPr>
        <p:spPr>
          <a:xfrm>
            <a:off x="844445" y="1021822"/>
            <a:ext cx="9843541" cy="2862322"/>
          </a:xfrm>
          <a:prstGeom prst="rect">
            <a:avLst/>
          </a:prstGeom>
        </p:spPr>
        <p:txBody>
          <a:bodyPr wrap="square">
            <a:spAutoFit/>
          </a:bodyPr>
          <a:lstStyle/>
          <a:p>
            <a:pPr algn="just"/>
            <a:r>
              <a:rPr lang="es-PE" dirty="0"/>
              <a:t>«Os diré lo que es el superhombre. Es el sentido de la tierra. ¡Yo os conjuro, hermanos míos, a que permanezcáis fieles al sentido de la tierra y no prestéis fe a los que os hablan de esperanzas ultraterrenas! Son destiladores de veneno. Son despreciadores de la vida; llevan dentro de sí el germen de la muerte y están envenenados. La Tierra está cansada de ellos; ¡muéranse pues de una vez!». (Así habló </a:t>
            </a:r>
            <a:r>
              <a:rPr lang="es-PE" dirty="0" err="1"/>
              <a:t>Zaratustra</a:t>
            </a:r>
            <a:r>
              <a:rPr lang="es-PE" dirty="0" smtClean="0"/>
              <a:t>)</a:t>
            </a:r>
          </a:p>
          <a:p>
            <a:endParaRPr lang="es-PE" dirty="0"/>
          </a:p>
          <a:p>
            <a:pPr algn="just"/>
            <a:r>
              <a:rPr lang="es-PE" dirty="0"/>
              <a:t>Nietzsche contempla la sociedad de su época con mucho pesimismo. La cultura de masas, de acuerdo a sus consideraciones, conduce al conformismo y la mediocridad, ya que nos invita a renunciar al pensamiento crítico y a la voluntad de poder. En este sentido, la cultura de masas se asocia en más de un sentido a la moralidad del esclavo que rechaza y critica. </a:t>
            </a:r>
          </a:p>
        </p:txBody>
      </p:sp>
      <p:pic>
        <p:nvPicPr>
          <p:cNvPr id="4" name="Imagen 3"/>
          <p:cNvPicPr>
            <a:picLocks noChangeAspect="1"/>
          </p:cNvPicPr>
          <p:nvPr/>
        </p:nvPicPr>
        <p:blipFill>
          <a:blip r:embed="rId2"/>
          <a:stretch>
            <a:fillRect/>
          </a:stretch>
        </p:blipFill>
        <p:spPr>
          <a:xfrm>
            <a:off x="3447112" y="4081383"/>
            <a:ext cx="4107930" cy="2478923"/>
          </a:xfrm>
          <a:prstGeom prst="rect">
            <a:avLst/>
          </a:prstGeom>
        </p:spPr>
      </p:pic>
    </p:spTree>
    <p:extLst>
      <p:ext uri="{BB962C8B-B14F-4D97-AF65-F5344CB8AC3E}">
        <p14:creationId xmlns:p14="http://schemas.microsoft.com/office/powerpoint/2010/main" val="271520463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0" y="0"/>
            <a:ext cx="12192000" cy="646771"/>
          </a:xfrm>
        </p:spPr>
        <p:txBody>
          <a:bodyPr>
            <a:normAutofit fontScale="90000"/>
          </a:bodyPr>
          <a:lstStyle/>
          <a:p>
            <a:pPr algn="ctr"/>
            <a:r>
              <a:rPr lang="es-PE" b="1" u="sng" dirty="0"/>
              <a:t>El superhombre</a:t>
            </a:r>
          </a:p>
        </p:txBody>
      </p:sp>
      <p:pic>
        <p:nvPicPr>
          <p:cNvPr id="5" name="Imagen 4"/>
          <p:cNvPicPr>
            <a:picLocks noChangeAspect="1"/>
          </p:cNvPicPr>
          <p:nvPr/>
        </p:nvPicPr>
        <p:blipFill>
          <a:blip r:embed="rId2"/>
          <a:stretch>
            <a:fillRect/>
          </a:stretch>
        </p:blipFill>
        <p:spPr>
          <a:xfrm>
            <a:off x="636105" y="1778276"/>
            <a:ext cx="10127902" cy="3131654"/>
          </a:xfrm>
          <a:prstGeom prst="rect">
            <a:avLst/>
          </a:prstGeom>
        </p:spPr>
      </p:pic>
      <p:sp>
        <p:nvSpPr>
          <p:cNvPr id="6" name="CuadroTexto 5"/>
          <p:cNvSpPr txBox="1"/>
          <p:nvPr/>
        </p:nvSpPr>
        <p:spPr>
          <a:xfrm>
            <a:off x="4598504" y="5406887"/>
            <a:ext cx="7593496" cy="369332"/>
          </a:xfrm>
          <a:prstGeom prst="rect">
            <a:avLst/>
          </a:prstGeom>
          <a:noFill/>
        </p:spPr>
        <p:txBody>
          <a:bodyPr wrap="square" rtlCol="0">
            <a:spAutoFit/>
          </a:bodyPr>
          <a:lstStyle/>
          <a:p>
            <a:r>
              <a:rPr lang="es-PE" dirty="0" smtClean="0"/>
              <a:t>Así habló </a:t>
            </a:r>
            <a:r>
              <a:rPr lang="es-PE" dirty="0" err="1" smtClean="0"/>
              <a:t>Zarathustra</a:t>
            </a:r>
            <a:r>
              <a:rPr lang="es-PE" dirty="0" smtClean="0"/>
              <a:t>, p.178, sección 2, Del hombre superior. Parte 4</a:t>
            </a:r>
            <a:endParaRPr lang="es-PE" dirty="0"/>
          </a:p>
        </p:txBody>
      </p:sp>
    </p:spTree>
    <p:extLst>
      <p:ext uri="{BB962C8B-B14F-4D97-AF65-F5344CB8AC3E}">
        <p14:creationId xmlns:p14="http://schemas.microsoft.com/office/powerpoint/2010/main" val="4758171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0" y="0"/>
            <a:ext cx="12192000" cy="646771"/>
          </a:xfrm>
        </p:spPr>
        <p:txBody>
          <a:bodyPr>
            <a:normAutofit fontScale="90000"/>
          </a:bodyPr>
          <a:lstStyle/>
          <a:p>
            <a:pPr algn="ctr"/>
            <a:r>
              <a:rPr lang="es-PE" b="1" u="sng" dirty="0"/>
              <a:t>Feuerbach, </a:t>
            </a:r>
            <a:r>
              <a:rPr lang="es-PE" b="1" u="sng" dirty="0" err="1"/>
              <a:t>Sleiermacher</a:t>
            </a:r>
            <a:r>
              <a:rPr lang="es-PE" b="1" u="sng" dirty="0"/>
              <a:t>, </a:t>
            </a:r>
            <a:r>
              <a:rPr lang="es-PE" b="1" u="sng" dirty="0" smtClean="0"/>
              <a:t>Spinoza</a:t>
            </a:r>
            <a:endParaRPr lang="es-PE" b="1" u="sng" dirty="0"/>
          </a:p>
        </p:txBody>
      </p:sp>
      <p:sp>
        <p:nvSpPr>
          <p:cNvPr id="5" name="Marcador de contenido 2"/>
          <p:cNvSpPr>
            <a:spLocks noGrp="1"/>
          </p:cNvSpPr>
          <p:nvPr>
            <p:ph idx="1"/>
          </p:nvPr>
        </p:nvSpPr>
        <p:spPr>
          <a:xfrm>
            <a:off x="613714" y="834926"/>
            <a:ext cx="11170814" cy="2425109"/>
          </a:xfrm>
        </p:spPr>
        <p:txBody>
          <a:bodyPr>
            <a:normAutofit/>
          </a:bodyPr>
          <a:lstStyle/>
          <a:p>
            <a:pPr marL="0" indent="0" algn="just">
              <a:buNone/>
            </a:pPr>
            <a:r>
              <a:rPr lang="es-PE" dirty="0" smtClean="0"/>
              <a:t>Siguiendo a </a:t>
            </a:r>
            <a:r>
              <a:rPr lang="es-PE" dirty="0" err="1" smtClean="0"/>
              <a:t>Jenófanes</a:t>
            </a:r>
            <a:r>
              <a:rPr lang="es-PE" dirty="0" smtClean="0"/>
              <a:t>, la creación de los dioses refleja los deseos y sublimaciones del ser humano, por lo cual, la religión es un asunto antropológico, antes que teológico o metafísico.  </a:t>
            </a:r>
          </a:p>
          <a:p>
            <a:pPr marL="0" indent="0" algn="just">
              <a:buNone/>
            </a:pPr>
            <a:endParaRPr lang="es-PE" dirty="0"/>
          </a:p>
          <a:p>
            <a:pPr marL="0" indent="0" algn="just">
              <a:buNone/>
            </a:pPr>
            <a:r>
              <a:rPr lang="es-PE" dirty="0" smtClean="0"/>
              <a:t>“La religión es la reflexión, el reflejo de la esencia humana en sí misma”</a:t>
            </a:r>
            <a:endParaRPr lang="es-PE" dirty="0"/>
          </a:p>
        </p:txBody>
      </p:sp>
      <p:pic>
        <p:nvPicPr>
          <p:cNvPr id="7" name="Imagen 6"/>
          <p:cNvPicPr>
            <a:picLocks noChangeAspect="1"/>
          </p:cNvPicPr>
          <p:nvPr/>
        </p:nvPicPr>
        <p:blipFill>
          <a:blip r:embed="rId2"/>
          <a:stretch>
            <a:fillRect/>
          </a:stretch>
        </p:blipFill>
        <p:spPr>
          <a:xfrm>
            <a:off x="8885583" y="3159323"/>
            <a:ext cx="2898945" cy="3725596"/>
          </a:xfrm>
          <a:prstGeom prst="rect">
            <a:avLst/>
          </a:prstGeom>
        </p:spPr>
      </p:pic>
      <p:pic>
        <p:nvPicPr>
          <p:cNvPr id="3" name="Imagen 2"/>
          <p:cNvPicPr>
            <a:picLocks noChangeAspect="1"/>
          </p:cNvPicPr>
          <p:nvPr/>
        </p:nvPicPr>
        <p:blipFill>
          <a:blip r:embed="rId3"/>
          <a:stretch>
            <a:fillRect/>
          </a:stretch>
        </p:blipFill>
        <p:spPr>
          <a:xfrm>
            <a:off x="1055722" y="3159323"/>
            <a:ext cx="7829861" cy="3698677"/>
          </a:xfrm>
          <a:prstGeom prst="rect">
            <a:avLst/>
          </a:prstGeom>
        </p:spPr>
      </p:pic>
    </p:spTree>
    <p:extLst>
      <p:ext uri="{BB962C8B-B14F-4D97-AF65-F5344CB8AC3E}">
        <p14:creationId xmlns:p14="http://schemas.microsoft.com/office/powerpoint/2010/main" val="130105603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4866287" y="387193"/>
            <a:ext cx="7091293" cy="6296979"/>
          </a:xfrm>
        </p:spPr>
        <p:txBody>
          <a:bodyPr>
            <a:normAutofit fontScale="92500" lnSpcReduction="20000"/>
          </a:bodyPr>
          <a:lstStyle/>
          <a:p>
            <a:endParaRPr lang="es-PE" dirty="0" smtClean="0"/>
          </a:p>
          <a:p>
            <a:r>
              <a:rPr lang="es-PE" dirty="0"/>
              <a:t>Feuerbach, </a:t>
            </a:r>
            <a:r>
              <a:rPr lang="es-PE" dirty="0" err="1"/>
              <a:t>Sleiermacher</a:t>
            </a:r>
            <a:r>
              <a:rPr lang="es-PE" dirty="0"/>
              <a:t>, Spinoza</a:t>
            </a:r>
          </a:p>
          <a:p>
            <a:r>
              <a:rPr lang="es-PE" dirty="0" smtClean="0"/>
              <a:t>Apolíneo / Dionisiaco</a:t>
            </a:r>
          </a:p>
          <a:p>
            <a:endParaRPr lang="es-PE" dirty="0" smtClean="0"/>
          </a:p>
          <a:p>
            <a:r>
              <a:rPr lang="es-PE" dirty="0" smtClean="0"/>
              <a:t>Moral: Crítica a la metafísica: Propuesta vitalista</a:t>
            </a:r>
          </a:p>
          <a:p>
            <a:r>
              <a:rPr lang="es-PE" dirty="0" smtClean="0"/>
              <a:t>Moral: Perspectivismo: rechazo a lo universal</a:t>
            </a:r>
          </a:p>
          <a:p>
            <a:r>
              <a:rPr lang="es-PE" dirty="0" smtClean="0"/>
              <a:t>Moral: La moralidad de los esclavos</a:t>
            </a:r>
          </a:p>
          <a:p>
            <a:endParaRPr lang="es-PE" dirty="0" smtClean="0"/>
          </a:p>
          <a:p>
            <a:r>
              <a:rPr lang="es-PE" dirty="0" smtClean="0"/>
              <a:t>La muerte de Dios</a:t>
            </a:r>
          </a:p>
          <a:p>
            <a:r>
              <a:rPr lang="es-PE" dirty="0" smtClean="0"/>
              <a:t>La voluntad de Poder</a:t>
            </a:r>
          </a:p>
          <a:p>
            <a:r>
              <a:rPr lang="es-PE" dirty="0" smtClean="0"/>
              <a:t>El eterno retorno</a:t>
            </a:r>
          </a:p>
          <a:p>
            <a:r>
              <a:rPr lang="es-PE" dirty="0" smtClean="0"/>
              <a:t>El superhombre</a:t>
            </a:r>
          </a:p>
          <a:p>
            <a:endParaRPr lang="es-PE" dirty="0" smtClean="0"/>
          </a:p>
          <a:p>
            <a:r>
              <a:rPr lang="es-PE" dirty="0" smtClean="0"/>
              <a:t>Vicente </a:t>
            </a:r>
            <a:r>
              <a:rPr lang="es-PE" dirty="0" err="1" smtClean="0"/>
              <a:t>Santuc</a:t>
            </a:r>
            <a:r>
              <a:rPr lang="es-PE" dirty="0" smtClean="0"/>
              <a:t>: la posibilidad de un cristianismo vitalista</a:t>
            </a:r>
          </a:p>
          <a:p>
            <a:endParaRPr lang="es-PE" dirty="0"/>
          </a:p>
        </p:txBody>
      </p:sp>
      <p:pic>
        <p:nvPicPr>
          <p:cNvPr id="4" name="Imagen 3"/>
          <p:cNvPicPr>
            <a:picLocks noChangeAspect="1"/>
          </p:cNvPicPr>
          <p:nvPr/>
        </p:nvPicPr>
        <p:blipFill>
          <a:blip r:embed="rId2"/>
          <a:stretch>
            <a:fillRect/>
          </a:stretch>
        </p:blipFill>
        <p:spPr>
          <a:xfrm>
            <a:off x="222143" y="387193"/>
            <a:ext cx="4644144" cy="6125119"/>
          </a:xfrm>
          <a:prstGeom prst="rect">
            <a:avLst/>
          </a:prstGeom>
        </p:spPr>
      </p:pic>
      <p:sp>
        <p:nvSpPr>
          <p:cNvPr id="2" name="Rectángulo 1"/>
          <p:cNvSpPr/>
          <p:nvPr/>
        </p:nvSpPr>
        <p:spPr>
          <a:xfrm>
            <a:off x="5066675" y="5576341"/>
            <a:ext cx="6715594" cy="79447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Tree>
    <p:extLst>
      <p:ext uri="{BB962C8B-B14F-4D97-AF65-F5344CB8AC3E}">
        <p14:creationId xmlns:p14="http://schemas.microsoft.com/office/powerpoint/2010/main" val="221609175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0" y="0"/>
            <a:ext cx="12192000" cy="646771"/>
          </a:xfrm>
        </p:spPr>
        <p:txBody>
          <a:bodyPr>
            <a:normAutofit fontScale="90000"/>
          </a:bodyPr>
          <a:lstStyle/>
          <a:p>
            <a:pPr algn="ctr"/>
            <a:r>
              <a:rPr lang="es-PE" b="1" u="sng" dirty="0"/>
              <a:t>Vicente </a:t>
            </a:r>
            <a:r>
              <a:rPr lang="es-PE" b="1" u="sng" dirty="0" err="1"/>
              <a:t>Santuc</a:t>
            </a:r>
            <a:r>
              <a:rPr lang="es-PE" b="1" u="sng" dirty="0"/>
              <a:t>: la posibilidad de un cristianismo vitalista</a:t>
            </a:r>
          </a:p>
        </p:txBody>
      </p:sp>
      <p:pic>
        <p:nvPicPr>
          <p:cNvPr id="3" name="Imagen 2"/>
          <p:cNvPicPr>
            <a:picLocks noChangeAspect="1"/>
          </p:cNvPicPr>
          <p:nvPr/>
        </p:nvPicPr>
        <p:blipFill>
          <a:blip r:embed="rId2"/>
          <a:stretch>
            <a:fillRect/>
          </a:stretch>
        </p:blipFill>
        <p:spPr>
          <a:xfrm>
            <a:off x="2281315" y="1080151"/>
            <a:ext cx="7372349" cy="5079042"/>
          </a:xfrm>
          <a:prstGeom prst="rect">
            <a:avLst/>
          </a:prstGeom>
        </p:spPr>
      </p:pic>
    </p:spTree>
    <p:extLst>
      <p:ext uri="{BB962C8B-B14F-4D97-AF65-F5344CB8AC3E}">
        <p14:creationId xmlns:p14="http://schemas.microsoft.com/office/powerpoint/2010/main" val="10038208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0" y="0"/>
            <a:ext cx="12192000" cy="646771"/>
          </a:xfrm>
        </p:spPr>
        <p:txBody>
          <a:bodyPr>
            <a:normAutofit fontScale="90000"/>
          </a:bodyPr>
          <a:lstStyle/>
          <a:p>
            <a:pPr algn="ctr"/>
            <a:r>
              <a:rPr lang="es-PE" b="1" u="sng" dirty="0"/>
              <a:t>Feuerbach, </a:t>
            </a:r>
            <a:r>
              <a:rPr lang="es-PE" b="1" u="sng" dirty="0" err="1"/>
              <a:t>Sleiermacher</a:t>
            </a:r>
            <a:r>
              <a:rPr lang="es-PE" b="1" u="sng" dirty="0"/>
              <a:t>, </a:t>
            </a:r>
            <a:r>
              <a:rPr lang="es-PE" b="1" u="sng" dirty="0" smtClean="0"/>
              <a:t>Spinoza</a:t>
            </a:r>
            <a:endParaRPr lang="es-PE" b="1" u="sng" dirty="0"/>
          </a:p>
        </p:txBody>
      </p:sp>
      <p:sp>
        <p:nvSpPr>
          <p:cNvPr id="5" name="Marcador de contenido 2"/>
          <p:cNvSpPr>
            <a:spLocks noGrp="1"/>
          </p:cNvSpPr>
          <p:nvPr>
            <p:ph idx="1"/>
          </p:nvPr>
        </p:nvSpPr>
        <p:spPr>
          <a:xfrm>
            <a:off x="593836" y="1212613"/>
            <a:ext cx="6800877" cy="5227944"/>
          </a:xfrm>
        </p:spPr>
        <p:txBody>
          <a:bodyPr>
            <a:normAutofit lnSpcReduction="10000"/>
          </a:bodyPr>
          <a:lstStyle/>
          <a:p>
            <a:pPr marL="0" indent="0">
              <a:buNone/>
            </a:pPr>
            <a:r>
              <a:rPr lang="es-PE" dirty="0" smtClean="0"/>
              <a:t>No es Dios quien creó al hombre a su imagen, sino por el contrario, es el ser humano quien ha creado a Dios de acuerdo a sus proyecciones. </a:t>
            </a:r>
          </a:p>
          <a:p>
            <a:pPr marL="0" indent="0">
              <a:buNone/>
            </a:pPr>
            <a:endParaRPr lang="es-PE" dirty="0"/>
          </a:p>
          <a:p>
            <a:pPr marL="0" indent="0">
              <a:buNone/>
            </a:pPr>
            <a:r>
              <a:rPr lang="es-PE" dirty="0" smtClean="0"/>
              <a:t>“Dios es el eco de nuestro grito de dolor”</a:t>
            </a:r>
          </a:p>
          <a:p>
            <a:pPr marL="0" indent="0">
              <a:buNone/>
            </a:pPr>
            <a:endParaRPr lang="es-PE" dirty="0"/>
          </a:p>
          <a:p>
            <a:pPr marL="0" indent="0">
              <a:buNone/>
            </a:pPr>
            <a:r>
              <a:rPr lang="es-PE" dirty="0" smtClean="0"/>
              <a:t>La conciencia de Dios como la consciencia de la especie. </a:t>
            </a:r>
          </a:p>
          <a:p>
            <a:pPr marL="0" indent="0">
              <a:buNone/>
            </a:pPr>
            <a:endParaRPr lang="es-PE" dirty="0"/>
          </a:p>
          <a:p>
            <a:pPr marL="0" indent="0">
              <a:buNone/>
            </a:pPr>
            <a:r>
              <a:rPr lang="es-PE" dirty="0" smtClean="0"/>
              <a:t>La proyección de lo inalcanzable como una enajenación.</a:t>
            </a:r>
          </a:p>
        </p:txBody>
      </p:sp>
      <p:pic>
        <p:nvPicPr>
          <p:cNvPr id="7" name="Imagen 6"/>
          <p:cNvPicPr>
            <a:picLocks noChangeAspect="1"/>
          </p:cNvPicPr>
          <p:nvPr/>
        </p:nvPicPr>
        <p:blipFill>
          <a:blip r:embed="rId2"/>
          <a:stretch>
            <a:fillRect/>
          </a:stretch>
        </p:blipFill>
        <p:spPr>
          <a:xfrm>
            <a:off x="7974461" y="1212613"/>
            <a:ext cx="3526579" cy="4532204"/>
          </a:xfrm>
          <a:prstGeom prst="rect">
            <a:avLst/>
          </a:prstGeom>
        </p:spPr>
      </p:pic>
    </p:spTree>
    <p:extLst>
      <p:ext uri="{BB962C8B-B14F-4D97-AF65-F5344CB8AC3E}">
        <p14:creationId xmlns:p14="http://schemas.microsoft.com/office/powerpoint/2010/main" val="10071032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0" y="0"/>
            <a:ext cx="12192000" cy="646771"/>
          </a:xfrm>
        </p:spPr>
        <p:txBody>
          <a:bodyPr>
            <a:normAutofit fontScale="90000"/>
          </a:bodyPr>
          <a:lstStyle/>
          <a:p>
            <a:pPr algn="ctr"/>
            <a:r>
              <a:rPr lang="es-PE" b="1" u="sng" dirty="0"/>
              <a:t>Feuerbach, </a:t>
            </a:r>
            <a:r>
              <a:rPr lang="es-PE" b="1" u="sng" dirty="0" err="1"/>
              <a:t>Sleiermacher</a:t>
            </a:r>
            <a:r>
              <a:rPr lang="es-PE" b="1" u="sng" dirty="0"/>
              <a:t>, </a:t>
            </a:r>
            <a:r>
              <a:rPr lang="es-PE" b="1" u="sng" dirty="0" smtClean="0"/>
              <a:t>Spinoza</a:t>
            </a:r>
            <a:endParaRPr lang="es-PE" b="1" u="sng" dirty="0"/>
          </a:p>
        </p:txBody>
      </p:sp>
      <p:sp>
        <p:nvSpPr>
          <p:cNvPr id="5" name="Marcador de contenido 2"/>
          <p:cNvSpPr>
            <a:spLocks noGrp="1"/>
          </p:cNvSpPr>
          <p:nvPr>
            <p:ph idx="1"/>
          </p:nvPr>
        </p:nvSpPr>
        <p:spPr>
          <a:xfrm>
            <a:off x="395054" y="1318922"/>
            <a:ext cx="6244286" cy="4730987"/>
          </a:xfrm>
        </p:spPr>
        <p:txBody>
          <a:bodyPr>
            <a:normAutofit/>
          </a:bodyPr>
          <a:lstStyle/>
          <a:p>
            <a:pPr marL="0" indent="0">
              <a:buNone/>
            </a:pPr>
            <a:r>
              <a:rPr lang="es-PE" dirty="0" smtClean="0"/>
              <a:t>Alternativa a la filosofía racionalista de la ilustración y de los dogmas de la iglesia. </a:t>
            </a:r>
          </a:p>
          <a:p>
            <a:pPr marL="0" indent="0">
              <a:buNone/>
            </a:pPr>
            <a:endParaRPr lang="es-PE" dirty="0"/>
          </a:p>
          <a:p>
            <a:pPr marL="0" indent="0">
              <a:buNone/>
            </a:pPr>
            <a:r>
              <a:rPr lang="es-PE" dirty="0" smtClean="0"/>
              <a:t>Defensa de la intuición y el sentimiento como un espacio y labor teológica</a:t>
            </a:r>
          </a:p>
          <a:p>
            <a:pPr marL="0" indent="0">
              <a:buNone/>
            </a:pPr>
            <a:endParaRPr lang="es-PE" dirty="0"/>
          </a:p>
          <a:p>
            <a:pPr marL="0" indent="0">
              <a:buNone/>
            </a:pPr>
            <a:r>
              <a:rPr lang="es-PE" dirty="0" smtClean="0"/>
              <a:t>Cristianismo: dependencia de Dios</a:t>
            </a:r>
          </a:p>
          <a:p>
            <a:pPr marL="0" indent="0">
              <a:buNone/>
            </a:pPr>
            <a:endParaRPr lang="es-PE" dirty="0"/>
          </a:p>
          <a:p>
            <a:pPr marL="0" indent="0">
              <a:buNone/>
            </a:pPr>
            <a:r>
              <a:rPr lang="es-PE" dirty="0" smtClean="0"/>
              <a:t>Criticado por Nietzsche</a:t>
            </a:r>
          </a:p>
        </p:txBody>
      </p:sp>
      <p:pic>
        <p:nvPicPr>
          <p:cNvPr id="9" name="Imagen 8"/>
          <p:cNvPicPr>
            <a:picLocks noChangeAspect="1"/>
          </p:cNvPicPr>
          <p:nvPr/>
        </p:nvPicPr>
        <p:blipFill>
          <a:blip r:embed="rId2"/>
          <a:stretch>
            <a:fillRect/>
          </a:stretch>
        </p:blipFill>
        <p:spPr>
          <a:xfrm>
            <a:off x="6935979" y="1318922"/>
            <a:ext cx="4624440" cy="4259951"/>
          </a:xfrm>
          <a:prstGeom prst="rect">
            <a:avLst/>
          </a:prstGeom>
        </p:spPr>
      </p:pic>
    </p:spTree>
    <p:extLst>
      <p:ext uri="{BB962C8B-B14F-4D97-AF65-F5344CB8AC3E}">
        <p14:creationId xmlns:p14="http://schemas.microsoft.com/office/powerpoint/2010/main" val="1107059374"/>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57150">
          <a:solidFill>
            <a:srgbClr val="FF0000"/>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8136</TotalTime>
  <Words>3774</Words>
  <Application>Microsoft Office PowerPoint</Application>
  <PresentationFormat>Panorámica</PresentationFormat>
  <Paragraphs>311</Paragraphs>
  <Slides>71</Slides>
  <Notes>0</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71</vt:i4>
      </vt:variant>
    </vt:vector>
  </HeadingPairs>
  <TitlesOfParts>
    <vt:vector size="77" baseType="lpstr">
      <vt:lpstr>Arial</vt:lpstr>
      <vt:lpstr>Calibri</vt:lpstr>
      <vt:lpstr>Calibri Light</vt:lpstr>
      <vt:lpstr>Segoe UI Historic</vt:lpstr>
      <vt:lpstr>Times New Roman</vt:lpstr>
      <vt:lpstr>Tema de Office</vt:lpstr>
      <vt:lpstr>F. Nietzsche</vt:lpstr>
      <vt:lpstr>Presentación de PowerPoint</vt:lpstr>
      <vt:lpstr>Obras recomendadas:</vt:lpstr>
      <vt:lpstr>Presentación de PowerPoint</vt:lpstr>
      <vt:lpstr>Feuerbach, Sleiermacher, Spinoza</vt:lpstr>
      <vt:lpstr>Feuerbach, Sleiermacher, Spinoza</vt:lpstr>
      <vt:lpstr>Feuerbach, Sleiermacher, Spinoza</vt:lpstr>
      <vt:lpstr>Feuerbach, Sleiermacher, Spinoza</vt:lpstr>
      <vt:lpstr>Feuerbach, Sleiermacher, Spinoza</vt:lpstr>
      <vt:lpstr>Feuerbach, Sleiermacher, Spinoza</vt:lpstr>
      <vt:lpstr>Presentación de PowerPoint</vt:lpstr>
      <vt:lpstr>Presentación de PowerPoint</vt:lpstr>
      <vt:lpstr>Apolíneo / Dionisiaco</vt:lpstr>
      <vt:lpstr>Apolíneo / Dionisiaco</vt:lpstr>
      <vt:lpstr>Apolíneo / Dionisiaco</vt:lpstr>
      <vt:lpstr>Apolíneo / Dionisiaco</vt:lpstr>
      <vt:lpstr>Apolíneo / Dionisiaco</vt:lpstr>
      <vt:lpstr>Apolíneo / Dionisiaco</vt:lpstr>
      <vt:lpstr>Apolíneo / Dionisiaco</vt:lpstr>
      <vt:lpstr>Apolíneo / Dionisiaco</vt:lpstr>
      <vt:lpstr>Apolíneo / Dionisiaco</vt:lpstr>
      <vt:lpstr>Apolíneo / Dionisiaco</vt:lpstr>
      <vt:lpstr>Apolíneo / Dionisiaco</vt:lpstr>
      <vt:lpstr>Apolíneo / Dionisiaco</vt:lpstr>
      <vt:lpstr>Apolíneo / Dionisiaco</vt:lpstr>
      <vt:lpstr>Apolíneo / Dionisiaco</vt:lpstr>
      <vt:lpstr>Apolíneo / Dionisiaco</vt:lpstr>
      <vt:lpstr>Apolíneo / Dionisiaco</vt:lpstr>
      <vt:lpstr>Apolíneo / Dionisiaco</vt:lpstr>
      <vt:lpstr>Apolíneo / Dionisiaco</vt:lpstr>
      <vt:lpstr>Apolíneo / Dionisiaco</vt:lpstr>
      <vt:lpstr>Apolíneo / Dionisiaco</vt:lpstr>
      <vt:lpstr>Apolíneo / Dionisiaco</vt:lpstr>
      <vt:lpstr>Presentación de PowerPoint</vt:lpstr>
      <vt:lpstr>Moral: Perspectivismo: rechazo a lo universal Crítica a la metafísica: Propuesta vitalista</vt:lpstr>
      <vt:lpstr>Moral: Perspectivismo: rechazo a lo universal Crítica a la metafísica: Propuesta vitalista</vt:lpstr>
      <vt:lpstr>Moral: Perspectivismo: rechazo a lo universal Crítica a la metafísica: Propuesta vitalista</vt:lpstr>
      <vt:lpstr>Moral: Perspectivismo: rechazo a lo universal Crítica a la metafísica: Propuesta vitalista</vt:lpstr>
      <vt:lpstr>Moral: Perspectivismo: rechazo a lo universal Crítica a la metafísica: Propuesta vitalista</vt:lpstr>
      <vt:lpstr>Moral: Perspectivismo: rechazo a lo universal Crítica a la metafísica: Propuesta vitalista</vt:lpstr>
      <vt:lpstr>Moral: Perspectivismo: rechazo a lo universal Crítica a la metafísica: Propuesta vitalista</vt:lpstr>
      <vt:lpstr>Moral: Perspectivismo: rechazo a lo universal Crítica a la metafísica: Propuesta vitalista</vt:lpstr>
      <vt:lpstr>Moral: Perspectivismo: rechazo a lo universal Crítica a la metafísica: Propuesta vitalista</vt:lpstr>
      <vt:lpstr>Moral: La moralidad de los esclavos</vt:lpstr>
      <vt:lpstr>Moral: La moralidad de los esclavos</vt:lpstr>
      <vt:lpstr>Moral: La moralidad de los esclavos</vt:lpstr>
      <vt:lpstr>Moral: La moralidad de los esclavos</vt:lpstr>
      <vt:lpstr>Moral: La moralidad de los esclavos</vt:lpstr>
      <vt:lpstr>Moral: La moralidad de los esclavos</vt:lpstr>
      <vt:lpstr>Moral: La moralidad de los esclavos</vt:lpstr>
      <vt:lpstr>Moral: La moralidad de los esclavos</vt:lpstr>
      <vt:lpstr>Moral: La moralidad de los esclavos</vt:lpstr>
      <vt:lpstr>Moral: La moralidad de los esclavos</vt:lpstr>
      <vt:lpstr>Moral: La moralidad de los esclavos</vt:lpstr>
      <vt:lpstr>Moral: La moralidad de los esclavos</vt:lpstr>
      <vt:lpstr>Presentación de PowerPoint</vt:lpstr>
      <vt:lpstr>La muerte de Dios</vt:lpstr>
      <vt:lpstr>La muerte de Dios</vt:lpstr>
      <vt:lpstr>La muerte de Dios</vt:lpstr>
      <vt:lpstr>La muerte de Dios</vt:lpstr>
      <vt:lpstr>La muerte de Dios</vt:lpstr>
      <vt:lpstr>La voluntad de Poder</vt:lpstr>
      <vt:lpstr>La voluntad de Poder</vt:lpstr>
      <vt:lpstr>El eterno retorno</vt:lpstr>
      <vt:lpstr>El eterno retorno</vt:lpstr>
      <vt:lpstr>El superhombre</vt:lpstr>
      <vt:lpstr>El superhombre</vt:lpstr>
      <vt:lpstr>El superhombre</vt:lpstr>
      <vt:lpstr>El superhombre</vt:lpstr>
      <vt:lpstr>Presentación de PowerPoint</vt:lpstr>
      <vt:lpstr>Vicente Santuc: la posibilidad de un cristianismo vitalista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Usuario de Windows</dc:creator>
  <cp:lastModifiedBy>Usuario de Windows</cp:lastModifiedBy>
  <cp:revision>84</cp:revision>
  <dcterms:created xsi:type="dcterms:W3CDTF">2019-11-04T18:39:48Z</dcterms:created>
  <dcterms:modified xsi:type="dcterms:W3CDTF">2022-10-20T22:17:45Z</dcterms:modified>
</cp:coreProperties>
</file>